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12192000" cy="6858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howGuides="1">
      <p:cViewPr varScale="1">
        <p:scale>
          <a:sx n="65" d="100"/>
          <a:sy n="65" d="100"/>
        </p:scale>
        <p:origin x="700" y="40"/>
      </p:cViewPr>
      <p:guideLst>
        <p:guide pos="2160" orient="horz"/>
        <p:guide pos="3840"/>
      </p:guideLst>
    </p:cSldViewPr>
  </p:slide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presProps" Target="presProps.xml" /><Relationship Id="rId12" Type="http://schemas.openxmlformats.org/officeDocument/2006/relationships/tableStyles" Target="tableStyles.xml" /><Relationship Id="rId13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9223207D-336E-4A16-9571-4B08AA669428}" type="datetime1">
              <a:rPr lang="ru-RU"/>
              <a:t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Ф.И.О. заявителя</a:t>
            </a:r>
            <a:endParaRPr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5571E65-1972-4A9B-8289-80D2514436D2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F71B976-CC1B-4953-9FBE-1517C175C6D2}" type="datetime1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ru-RU"/>
              <a:t>Ф.И.О. заявителя</a:t>
            </a:r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5571E65-1972-4A9B-8289-80D2514436D2}" type="slidenum">
              <a:rPr lang="ru-RU"/>
              <a:t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dt="0" ftr="1" hdr="0" sldNum="1"/>
  <p:txStyles>
    <p:titleStyle>
      <a:lvl1pPr algn="ctr" defTabSz="914400"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>
        <a:spcBef>
          <a:spcPts val="0"/>
        </a:spcBef>
        <a:buFont typeface="Arial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>
        <a:spcBef>
          <a:spcPts val="0"/>
        </a:spcBef>
        <a:buFont typeface="Arial"/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spcBef>
          <a:spcPts val="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spcBef>
          <a:spcPts val="0"/>
        </a:spcBef>
        <a:buFont typeface="Arial"/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spcBef>
          <a:spcPts val="0"/>
        </a:spcBef>
        <a:buFont typeface="Arial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noFill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7608168" y="2755532"/>
            <a:ext cx="2808312" cy="2808312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359696" y="1988840"/>
            <a:ext cx="6840760" cy="4464496"/>
          </a:xfrm>
          <a:prstGeom prst="rect">
            <a:avLst/>
          </a:prstGeom>
        </p:spPr>
        <p:txBody>
          <a:bodyPr/>
          <a:lstStyle>
            <a:lvl1pPr marL="342900" indent="-342900" algn="l" defTabSz="914400">
              <a:spcBef>
                <a:spcPts val="0"/>
              </a:spcBef>
              <a:buFont typeface="Arial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>
              <a:spcBef>
                <a:spcPts val="0"/>
              </a:spcBef>
              <a:buFont typeface="Arial"/>
              <a:buChar char="–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spcBef>
                <a:spcPts val="0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spcBef>
                <a:spcPts val="0"/>
              </a:spcBef>
              <a:buFont typeface="Arial"/>
              <a:buChar char="–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spcBef>
                <a:spcPts val="0"/>
              </a:spcBef>
              <a:buFont typeface="Arial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4013" indent="-265113">
              <a:spcBef>
                <a:spcPts val="3200"/>
              </a:spcBef>
              <a:buNone/>
              <a:defRPr/>
            </a:pPr>
            <a:r>
              <a:rPr lang="ru-RU" sz="1600">
                <a:solidFill>
                  <a:schemeClr val="bg2">
                    <a:lumMod val="25000"/>
                  </a:schemeClr>
                </a:solidFill>
              </a:rPr>
              <a:t>Кратко представьте свой продукт:</a:t>
            </a:r>
            <a:endParaRPr/>
          </a:p>
          <a:p>
            <a:pPr marL="88900" lvl="1" indent="0">
              <a:spcBef>
                <a:spcPts val="3200"/>
              </a:spcBef>
              <a:buNone/>
              <a:defRPr/>
            </a:pPr>
            <a:r>
              <a:rPr lang="ru-RU" sz="1600">
                <a:solidFill>
                  <a:schemeClr val="bg2">
                    <a:lumMod val="25000"/>
                  </a:schemeClr>
                </a:solidFill>
              </a:rPr>
              <a:t>- описание, из чего выполнен; </a:t>
            </a:r>
            <a:endParaRPr/>
          </a:p>
          <a:p>
            <a:pPr marL="354013" lvl="1" indent="-265113">
              <a:spcBef>
                <a:spcPts val="3200"/>
              </a:spcBef>
              <a:buNone/>
              <a:defRPr/>
            </a:pPr>
            <a:r>
              <a:rPr lang="ru-RU" sz="1600">
                <a:solidFill>
                  <a:schemeClr val="bg2">
                    <a:lumMod val="25000"/>
                  </a:schemeClr>
                </a:solidFill>
              </a:rPr>
              <a:t>- для чего предназначен;</a:t>
            </a:r>
            <a:endParaRPr/>
          </a:p>
          <a:p>
            <a:pPr marL="354013" lvl="1" indent="-265113">
              <a:spcBef>
                <a:spcPts val="3200"/>
              </a:spcBef>
              <a:buNone/>
              <a:defRPr/>
            </a:pPr>
            <a:r>
              <a:rPr lang="ru-RU" sz="1600">
                <a:solidFill>
                  <a:schemeClr val="bg2">
                    <a:lumMod val="25000"/>
                  </a:schemeClr>
                </a:solidFill>
              </a:rPr>
              <a:t>  Для кого предназначен  </a:t>
            </a:r>
            <a:endParaRPr/>
          </a:p>
          <a:p>
            <a:pPr marL="88900" lvl="1" indent="0">
              <a:spcBef>
                <a:spcPts val="3200"/>
              </a:spcBef>
              <a:buNone/>
              <a:defRPr/>
            </a:pPr>
            <a:r>
              <a:rPr lang="ru-RU" sz="1600">
                <a:solidFill>
                  <a:schemeClr val="bg2">
                    <a:lumMod val="25000"/>
                  </a:schemeClr>
                </a:solidFill>
              </a:rPr>
              <a:t>- возрастная категория детей</a:t>
            </a:r>
            <a:endParaRPr/>
          </a:p>
          <a:p>
            <a:pPr marL="88900" lvl="1" indent="0">
              <a:spcBef>
                <a:spcPts val="3200"/>
              </a:spcBef>
              <a:buNone/>
              <a:defRPr/>
            </a:pPr>
            <a:r>
              <a:rPr lang="ru-RU" sz="1600">
                <a:solidFill>
                  <a:schemeClr val="bg2">
                    <a:lumMod val="25000"/>
                  </a:schemeClr>
                </a:solidFill>
              </a:rPr>
              <a:t>- фотография продукта.</a:t>
            </a:r>
            <a:endParaRPr/>
          </a:p>
        </p:txBody>
      </p:sp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3136950" y="188640"/>
            <a:ext cx="5479331" cy="1861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390525">
              <a:defRPr/>
            </a:pPr>
            <a:r>
              <a:rPr lang="ru-RU" sz="3200">
                <a:solidFill>
                  <a:schemeClr val="accent6">
                    <a:lumMod val="75000"/>
                  </a:schemeClr>
                </a:solidFill>
              </a:rPr>
              <a:t>ВИЗИТНАЯ КАРТОЧКА</a:t>
            </a:r>
            <a:endParaRPr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Ф.И.О. заявителя</a:t>
            </a:r>
            <a:endParaRPr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5571E65-1972-4A9B-8289-80D2514436D2}" type="slidenum">
              <a:rPr lang="ru-RU"/>
              <a:t>1</a:t>
            </a:fld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10058" y="-70228"/>
            <a:ext cx="1847528" cy="692822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noFill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3136950" y="199007"/>
            <a:ext cx="5479331" cy="1861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390525">
              <a:defRPr/>
            </a:pPr>
            <a:r>
              <a:rPr lang="ru-RU" sz="3200">
                <a:solidFill>
                  <a:schemeClr val="accent6">
                    <a:lumMod val="75000"/>
                  </a:schemeClr>
                </a:solidFill>
              </a:rPr>
              <a:t>КАЧЕСТВО</a:t>
            </a:r>
            <a:endParaRPr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783632" y="1628800"/>
            <a:ext cx="6840760" cy="2304256"/>
          </a:xfrm>
          <a:prstGeom prst="rect">
            <a:avLst/>
          </a:prstGeom>
        </p:spPr>
        <p:txBody>
          <a:bodyPr lIns="0"/>
          <a:lstStyle>
            <a:lvl1pPr marL="342900" indent="-342900" algn="l" defTabSz="914400">
              <a:spcBef>
                <a:spcPts val="0"/>
              </a:spcBef>
              <a:buFont typeface="Arial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>
              <a:spcBef>
                <a:spcPts val="0"/>
              </a:spcBef>
              <a:buFont typeface="Arial"/>
              <a:buChar char="–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spcBef>
                <a:spcPts val="0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spcBef>
                <a:spcPts val="0"/>
              </a:spcBef>
              <a:buFont typeface="Arial"/>
              <a:buChar char="–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spcBef>
                <a:spcPts val="0"/>
              </a:spcBef>
              <a:buFont typeface="Arial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39738" indent="0">
              <a:buNone/>
              <a:defRPr/>
            </a:pPr>
            <a:r>
              <a:rPr lang="ru-RU" sz="2000">
                <a:solidFill>
                  <a:schemeClr val="bg2">
                    <a:lumMod val="25000"/>
                  </a:schemeClr>
                </a:solidFill>
              </a:rPr>
              <a:t>       На этом слайде опишите основные потребительские качественные характеристики представленного на номинацию продукта, а именно:</a:t>
            </a:r>
            <a:endParaRPr/>
          </a:p>
          <a:p>
            <a:pPr marL="439738" lvl="1" indent="0">
              <a:buNone/>
              <a:defRPr/>
            </a:pPr>
            <a:r>
              <a:rPr lang="ru-RU" sz="2000">
                <a:solidFill>
                  <a:schemeClr val="bg2">
                    <a:lumMod val="25000"/>
                  </a:schemeClr>
                </a:solidFill>
              </a:rPr>
              <a:t>- эстетичность и привлекательность для детей,</a:t>
            </a:r>
            <a:endParaRPr/>
          </a:p>
          <a:p>
            <a:pPr marL="439738" lvl="1" indent="0">
              <a:buNone/>
              <a:defRPr/>
            </a:pPr>
            <a:r>
              <a:rPr lang="ru-RU" sz="2000">
                <a:solidFill>
                  <a:schemeClr val="bg2">
                    <a:lumMod val="25000"/>
                  </a:schemeClr>
                </a:solidFill>
              </a:rPr>
              <a:t>- вариативность,</a:t>
            </a:r>
            <a:endParaRPr/>
          </a:p>
          <a:p>
            <a:pPr marL="439738" lvl="1" indent="0">
              <a:buNone/>
              <a:defRPr/>
            </a:pPr>
            <a:r>
              <a:rPr lang="ru-RU" sz="2000">
                <a:solidFill>
                  <a:schemeClr val="bg2">
                    <a:lumMod val="25000"/>
                  </a:schemeClr>
                </a:solidFill>
              </a:rPr>
              <a:t>- развивающий потенциал.</a:t>
            </a:r>
            <a:endParaRPr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Ф.И.О. заявителя</a:t>
            </a:r>
            <a:endParaRPr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5571E65-1972-4A9B-8289-80D2514436D2}" type="slidenum">
              <a:rPr lang="ru-RU"/>
              <a:t>2</a:t>
            </a:fld>
            <a:endParaRPr lang="ru-RU"/>
          </a:p>
        </p:txBody>
      </p:sp>
      <p:sp>
        <p:nvSpPr>
          <p:cNvPr id="9" name="TextBox 8"/>
          <p:cNvSpPr txBox="1"/>
          <p:nvPr/>
        </p:nvSpPr>
        <p:spPr bwMode="auto">
          <a:xfrm>
            <a:off x="3287689" y="4077073"/>
            <a:ext cx="5112568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800">
                <a:solidFill>
                  <a:schemeClr val="accent6">
                    <a:lumMod val="75000"/>
                  </a:schemeClr>
                </a:solidFill>
              </a:rPr>
              <a:t>ДИЗАЙН И УПАКОВКА</a:t>
            </a:r>
            <a:endParaRPr/>
          </a:p>
          <a:p>
            <a:pPr>
              <a:defRPr/>
            </a:pPr>
            <a:r>
              <a:rPr lang="ru-RU">
                <a:solidFill>
                  <a:schemeClr val="tx1">
                    <a:lumMod val="65000"/>
                    <a:lumOff val="35000"/>
                  </a:schemeClr>
                </a:solidFill>
              </a:rPr>
              <a:t>Расскажите о привлекающих особенностях упаковки, материалов использования и маркетинговых находках в упаковке</a:t>
            </a:r>
            <a:endParaRPr/>
          </a:p>
          <a:p>
            <a:pPr>
              <a:defRPr/>
            </a:pPr>
            <a:endParaRPr lang="ru-RU" sz="1200">
              <a:solidFill>
                <a:schemeClr val="bg2">
                  <a:lumMod val="25000"/>
                </a:schemeClr>
              </a:solidFill>
            </a:endParaRPr>
          </a:p>
          <a:p>
            <a:pPr>
              <a:defRPr/>
            </a:pPr>
            <a:endParaRPr lang="ru-RU" sz="120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0" name="Куб 9"/>
          <p:cNvSpPr/>
          <p:nvPr/>
        </p:nvSpPr>
        <p:spPr bwMode="auto">
          <a:xfrm>
            <a:off x="8544273" y="4653136"/>
            <a:ext cx="1891195" cy="1609150"/>
          </a:xfrm>
          <a:prstGeom prst="cube">
            <a:avLst>
              <a:gd name="adj" fmla="val 3771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>
                <a:solidFill>
                  <a:schemeClr val="tx1">
                    <a:lumMod val="65000"/>
                    <a:lumOff val="35000"/>
                  </a:schemeClr>
                </a:solidFill>
              </a:rPr>
              <a:t>Фото упаковки</a:t>
            </a:r>
            <a:endParaRPr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10058" y="-3926"/>
            <a:ext cx="1847528" cy="692822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noFill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3136950" y="199007"/>
            <a:ext cx="5479331" cy="1861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390525">
              <a:defRPr/>
            </a:pPr>
            <a:r>
              <a:rPr lang="ru-RU" sz="3200">
                <a:solidFill>
                  <a:schemeClr val="accent6">
                    <a:lumMod val="75000"/>
                  </a:schemeClr>
                </a:solidFill>
              </a:rPr>
              <a:t>БЕЗОПАСНОСТЬ</a:t>
            </a:r>
            <a:endParaRPr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783632" y="1700808"/>
            <a:ext cx="6840760" cy="3600400"/>
          </a:xfrm>
          <a:prstGeom prst="rect">
            <a:avLst/>
          </a:prstGeom>
        </p:spPr>
        <p:txBody>
          <a:bodyPr lIns="0"/>
          <a:lstStyle>
            <a:lvl1pPr marL="342900" indent="-342900" algn="l" defTabSz="914400">
              <a:spcBef>
                <a:spcPts val="0"/>
              </a:spcBef>
              <a:buFont typeface="Arial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>
              <a:spcBef>
                <a:spcPts val="0"/>
              </a:spcBef>
              <a:buFont typeface="Arial"/>
              <a:buChar char="–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spcBef>
                <a:spcPts val="0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spcBef>
                <a:spcPts val="0"/>
              </a:spcBef>
              <a:buFont typeface="Arial"/>
              <a:buChar char="–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spcBef>
                <a:spcPts val="0"/>
              </a:spcBef>
              <a:buFont typeface="Arial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4500" indent="0" defTabSz="542925">
              <a:spcBef>
                <a:spcPts val="3900"/>
              </a:spcBef>
              <a:buNone/>
              <a:defRPr/>
            </a:pPr>
            <a:r>
              <a:rPr lang="ru-RU" sz="2000">
                <a:solidFill>
                  <a:schemeClr val="bg2">
                    <a:lumMod val="25000"/>
                  </a:schemeClr>
                </a:solidFill>
              </a:rPr>
              <a:t>       На этом слайде укажите достоинства продукта в плане безопасности. Это могут быть:</a:t>
            </a:r>
            <a:endParaRPr/>
          </a:p>
          <a:p>
            <a:pPr marL="444500" indent="0" defTabSz="542925">
              <a:spcBef>
                <a:spcPts val="3900"/>
              </a:spcBef>
              <a:buNone/>
              <a:defRPr/>
            </a:pPr>
            <a:r>
              <a:rPr lang="ru-RU" sz="2000">
                <a:solidFill>
                  <a:schemeClr val="bg2">
                    <a:lumMod val="25000"/>
                  </a:schemeClr>
                </a:solidFill>
              </a:rPr>
              <a:t>- используемые материалы и их состав;</a:t>
            </a:r>
            <a:endParaRPr/>
          </a:p>
          <a:p>
            <a:pPr marL="787400" lvl="1" indent="-342900" defTabSz="542925">
              <a:spcBef>
                <a:spcPts val="3900"/>
              </a:spcBef>
              <a:buFontTx/>
              <a:buChar char="-"/>
              <a:defRPr/>
            </a:pPr>
            <a:r>
              <a:rPr lang="ru-RU" sz="2000">
                <a:solidFill>
                  <a:schemeClr val="bg2">
                    <a:lumMod val="25000"/>
                  </a:schemeClr>
                </a:solidFill>
              </a:rPr>
              <a:t>соответствие стандартам безопасности или их превышение;</a:t>
            </a:r>
            <a:endParaRPr/>
          </a:p>
          <a:p>
            <a:pPr marL="787400" lvl="1" indent="-342900" defTabSz="542925">
              <a:spcBef>
                <a:spcPts val="3900"/>
              </a:spcBef>
              <a:buFontTx/>
              <a:buChar char="-"/>
              <a:defRPr/>
            </a:pPr>
            <a:r>
              <a:rPr lang="ru-RU" sz="2000">
                <a:solidFill>
                  <a:schemeClr val="bg2">
                    <a:lumMod val="25000"/>
                  </a:schemeClr>
                </a:solidFill>
              </a:rPr>
              <a:t>- соответствие возрасту детей функциональность и эргономика продукта;</a:t>
            </a:r>
            <a:endParaRPr/>
          </a:p>
          <a:p>
            <a:pPr marL="444500" lvl="1" indent="0" defTabSz="542925">
              <a:spcBef>
                <a:spcPts val="3900"/>
              </a:spcBef>
              <a:buNone/>
              <a:defRPr/>
            </a:pPr>
            <a:r>
              <a:rPr lang="ru-RU" sz="2000">
                <a:solidFill>
                  <a:schemeClr val="bg2">
                    <a:lumMod val="25000"/>
                  </a:schemeClr>
                </a:solidFill>
              </a:rPr>
              <a:t>- социально-психологическая безопасность (отсутствие агрессивных и отрицательных образов, смыслов и т.п.); </a:t>
            </a:r>
            <a:endParaRPr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Ф.И.О. заявителя</a:t>
            </a:r>
            <a:endParaRPr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5571E65-1972-4A9B-8289-80D2514436D2}" type="slidenum">
              <a:rPr lang="ru-RU"/>
              <a:t>3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 bwMode="auto">
          <a:xfrm>
            <a:off x="3215680" y="2636912"/>
            <a:ext cx="6192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-39042" y="11413"/>
            <a:ext cx="1847528" cy="692822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noFill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3136950" y="199007"/>
            <a:ext cx="5479331" cy="1861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390525">
              <a:defRPr/>
            </a:pPr>
            <a:r>
              <a:rPr lang="ru-RU" sz="3200">
                <a:solidFill>
                  <a:schemeClr val="accent6">
                    <a:lumMod val="75000"/>
                  </a:schemeClr>
                </a:solidFill>
              </a:rPr>
              <a:t>НОВАЦИИ</a:t>
            </a:r>
            <a:endParaRPr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783632" y="2204864"/>
            <a:ext cx="6840760" cy="3600400"/>
          </a:xfrm>
          <a:prstGeom prst="rect">
            <a:avLst/>
          </a:prstGeom>
        </p:spPr>
        <p:txBody>
          <a:bodyPr lIns="0"/>
          <a:lstStyle>
            <a:lvl1pPr marL="342900" indent="-342900" algn="l" defTabSz="914400">
              <a:spcBef>
                <a:spcPts val="0"/>
              </a:spcBef>
              <a:buFont typeface="Arial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>
              <a:spcBef>
                <a:spcPts val="0"/>
              </a:spcBef>
              <a:buFont typeface="Arial"/>
              <a:buChar char="–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spcBef>
                <a:spcPts val="0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spcBef>
                <a:spcPts val="0"/>
              </a:spcBef>
              <a:buFont typeface="Arial"/>
              <a:buChar char="–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spcBef>
                <a:spcPts val="0"/>
              </a:spcBef>
              <a:buFont typeface="Arial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39738" indent="0">
              <a:buNone/>
              <a:defRPr/>
            </a:pPr>
            <a:r>
              <a:rPr lang="ru-RU" sz="2000">
                <a:solidFill>
                  <a:schemeClr val="bg2">
                    <a:lumMod val="25000"/>
                  </a:schemeClr>
                </a:solidFill>
              </a:rPr>
              <a:t>       Опишите новизну представляемой на номинацию продукции. Это могут быть:</a:t>
            </a:r>
            <a:endParaRPr/>
          </a:p>
          <a:p>
            <a:pPr marL="439738" lvl="1" indent="0">
              <a:buNone/>
              <a:defRPr/>
            </a:pPr>
            <a:r>
              <a:rPr lang="ru-RU" sz="2000">
                <a:solidFill>
                  <a:schemeClr val="bg2">
                    <a:lumMod val="25000"/>
                  </a:schemeClr>
                </a:solidFill>
              </a:rPr>
              <a:t>Научно-техническая новизна/разработка</a:t>
            </a:r>
            <a:endParaRPr/>
          </a:p>
          <a:p>
            <a:pPr marL="439738" lvl="1" indent="0">
              <a:buNone/>
              <a:defRPr/>
            </a:pPr>
            <a:r>
              <a:rPr lang="ru-RU" sz="2000">
                <a:solidFill>
                  <a:schemeClr val="bg2">
                    <a:lumMod val="25000"/>
                  </a:schemeClr>
                </a:solidFill>
              </a:rPr>
              <a:t>Дизайн</a:t>
            </a:r>
            <a:endParaRPr/>
          </a:p>
          <a:p>
            <a:pPr marL="439738" lvl="1" indent="0">
              <a:buNone/>
              <a:defRPr/>
            </a:pPr>
            <a:r>
              <a:rPr lang="ru-RU" sz="2000">
                <a:solidFill>
                  <a:schemeClr val="bg2">
                    <a:lumMod val="25000"/>
                  </a:schemeClr>
                </a:solidFill>
              </a:rPr>
              <a:t>Используемая конструкция и материалы</a:t>
            </a:r>
            <a:endParaRPr/>
          </a:p>
          <a:p>
            <a:pPr marL="439738" lvl="1" indent="0">
              <a:buNone/>
              <a:defRPr/>
            </a:pPr>
            <a:r>
              <a:rPr lang="ru-RU" sz="2000">
                <a:solidFill>
                  <a:schemeClr val="bg2">
                    <a:lumMod val="25000"/>
                  </a:schemeClr>
                </a:solidFill>
              </a:rPr>
              <a:t>Процесс и способы использования </a:t>
            </a:r>
            <a:endParaRPr/>
          </a:p>
          <a:p>
            <a:pPr marL="439738" indent="0">
              <a:buNone/>
              <a:defRPr/>
            </a:pPr>
            <a:endParaRPr lang="ru-RU" sz="200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Ф.И.О. заявителя</a:t>
            </a:r>
            <a:endParaRPr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5571E65-1972-4A9B-8289-80D2514436D2}" type="slidenum">
              <a:rPr lang="ru-RU"/>
              <a:t>4</a:t>
            </a:fld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0" y="0"/>
            <a:ext cx="1847528" cy="692822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noFill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3136950" y="199007"/>
            <a:ext cx="5479331" cy="1861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390525">
              <a:defRPr/>
            </a:pPr>
            <a:r>
              <a:rPr lang="ru-RU" sz="3200">
                <a:solidFill>
                  <a:schemeClr val="accent6">
                    <a:lumMod val="75000"/>
                  </a:schemeClr>
                </a:solidFill>
              </a:rPr>
              <a:t>ПРИЗНАНИЕ УСПЕХА</a:t>
            </a:r>
            <a:endParaRPr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783632" y="2204864"/>
            <a:ext cx="6840760" cy="3600400"/>
          </a:xfrm>
          <a:prstGeom prst="rect">
            <a:avLst/>
          </a:prstGeom>
        </p:spPr>
        <p:txBody>
          <a:bodyPr lIns="0"/>
          <a:lstStyle>
            <a:lvl1pPr marL="342900" indent="-342900" algn="l" defTabSz="914400">
              <a:spcBef>
                <a:spcPts val="0"/>
              </a:spcBef>
              <a:buFont typeface="Arial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>
              <a:spcBef>
                <a:spcPts val="0"/>
              </a:spcBef>
              <a:buFont typeface="Arial"/>
              <a:buChar char="–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spcBef>
                <a:spcPts val="0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spcBef>
                <a:spcPts val="0"/>
              </a:spcBef>
              <a:buFont typeface="Arial"/>
              <a:buChar char="–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spcBef>
                <a:spcPts val="0"/>
              </a:spcBef>
              <a:buFont typeface="Arial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4500" indent="0">
              <a:buNone/>
              <a:defRPr/>
            </a:pPr>
            <a:r>
              <a:rPr lang="ru-RU" sz="2000">
                <a:solidFill>
                  <a:schemeClr val="bg2">
                    <a:lumMod val="25000"/>
                  </a:schemeClr>
                </a:solidFill>
              </a:rPr>
              <a:t>       Укажите все имеющиеся достижения представляемой компании/проекта</a:t>
            </a:r>
            <a:r>
              <a:rPr lang="en-US" sz="2000">
                <a:solidFill>
                  <a:schemeClr val="bg2">
                    <a:lumMod val="25000"/>
                  </a:schemeClr>
                </a:solidFill>
              </a:rPr>
              <a:t>/</a:t>
            </a:r>
            <a:r>
              <a:rPr lang="ru-RU" sz="2000">
                <a:solidFill>
                  <a:schemeClr val="bg2">
                    <a:lumMod val="25000"/>
                  </a:schemeClr>
                </a:solidFill>
              </a:rPr>
              <a:t>товара на рынке. Это могут быть:</a:t>
            </a:r>
            <a:endParaRPr/>
          </a:p>
          <a:p>
            <a:pPr marL="457200" lvl="1" indent="0">
              <a:buNone/>
              <a:defRPr/>
            </a:pPr>
            <a:r>
              <a:rPr lang="ru-RU" sz="2000">
                <a:solidFill>
                  <a:schemeClr val="bg2">
                    <a:lumMod val="25000"/>
                  </a:schemeClr>
                </a:solidFill>
              </a:rPr>
              <a:t>- популярность у аудитории детей и родителей;</a:t>
            </a:r>
            <a:endParaRPr/>
          </a:p>
          <a:p>
            <a:pPr marL="457200" lvl="1" indent="0">
              <a:buNone/>
              <a:defRPr/>
            </a:pPr>
            <a:r>
              <a:rPr lang="ru-RU" sz="2000">
                <a:solidFill>
                  <a:schemeClr val="bg2">
                    <a:lumMod val="25000"/>
                  </a:schemeClr>
                </a:solidFill>
              </a:rPr>
              <a:t>- распространение в торговых сетях;</a:t>
            </a:r>
            <a:endParaRPr/>
          </a:p>
          <a:p>
            <a:pPr marL="457200" lvl="1" indent="0">
              <a:buNone/>
              <a:defRPr/>
            </a:pPr>
            <a:r>
              <a:rPr lang="ru-RU" sz="2000">
                <a:solidFill>
                  <a:schemeClr val="bg2">
                    <a:lumMod val="25000"/>
                  </a:schemeClr>
                </a:solidFill>
              </a:rPr>
              <a:t>- финансовые показатели продаж;</a:t>
            </a:r>
            <a:endParaRPr/>
          </a:p>
          <a:p>
            <a:pPr marL="457200" lvl="1" indent="0">
              <a:buNone/>
              <a:defRPr/>
            </a:pPr>
            <a:r>
              <a:rPr lang="ru-RU" sz="2000">
                <a:solidFill>
                  <a:schemeClr val="bg2">
                    <a:lumMod val="25000"/>
                  </a:schemeClr>
                </a:solidFill>
              </a:rPr>
              <a:t>- другие признаки признания</a:t>
            </a:r>
            <a:endParaRPr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Ф.И.О. заявителя</a:t>
            </a:r>
            <a:endParaRPr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5571E65-1972-4A9B-8289-80D2514436D2}" type="slidenum">
              <a:rPr lang="ru-RU"/>
              <a:t>5</a:t>
            </a:fld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-30068" y="31935"/>
            <a:ext cx="1847528" cy="692822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noFill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3136950" y="199007"/>
            <a:ext cx="5479331" cy="1861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390525">
              <a:defRPr/>
            </a:pPr>
            <a:r>
              <a:rPr lang="ru-RU" sz="3200">
                <a:solidFill>
                  <a:schemeClr val="accent6">
                    <a:lumMod val="75000"/>
                  </a:schemeClr>
                </a:solidFill>
              </a:rPr>
              <a:t>СОЦИАЛЬНАЯ ЗНАЧИМОСТЬ</a:t>
            </a:r>
            <a:endParaRPr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783632" y="2204864"/>
            <a:ext cx="6840760" cy="3600400"/>
          </a:xfrm>
          <a:prstGeom prst="rect">
            <a:avLst/>
          </a:prstGeom>
        </p:spPr>
        <p:txBody>
          <a:bodyPr lIns="0"/>
          <a:lstStyle>
            <a:lvl1pPr marL="342900" indent="-342900" algn="l" defTabSz="914400">
              <a:spcBef>
                <a:spcPts val="0"/>
              </a:spcBef>
              <a:buFont typeface="Arial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>
              <a:spcBef>
                <a:spcPts val="0"/>
              </a:spcBef>
              <a:buFont typeface="Arial"/>
              <a:buChar char="–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spcBef>
                <a:spcPts val="0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spcBef>
                <a:spcPts val="0"/>
              </a:spcBef>
              <a:buFont typeface="Arial"/>
              <a:buChar char="–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spcBef>
                <a:spcPts val="0"/>
              </a:spcBef>
              <a:buFont typeface="Arial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0">
              <a:buNone/>
              <a:defRPr/>
            </a:pPr>
            <a:r>
              <a:rPr lang="ru-RU" sz="2000">
                <a:solidFill>
                  <a:schemeClr val="bg2">
                    <a:lumMod val="25000"/>
                  </a:schemeClr>
                </a:solidFill>
              </a:rPr>
              <a:t>       Опишите социальное значение компании/проекта, а именно:</a:t>
            </a:r>
            <a:endParaRPr/>
          </a:p>
          <a:p>
            <a:pPr marL="457200" lvl="1" indent="0">
              <a:buNone/>
              <a:defRPr/>
            </a:pPr>
            <a:r>
              <a:rPr lang="ru-RU" sz="2000">
                <a:solidFill>
                  <a:schemeClr val="bg2">
                    <a:lumMod val="25000"/>
                  </a:schemeClr>
                </a:solidFill>
              </a:rPr>
              <a:t>- улучшение здоровья детей;</a:t>
            </a:r>
            <a:endParaRPr/>
          </a:p>
          <a:p>
            <a:pPr marL="457200" lvl="1" indent="0">
              <a:buNone/>
              <a:defRPr/>
            </a:pPr>
            <a:r>
              <a:rPr lang="ru-RU" sz="2000">
                <a:solidFill>
                  <a:schemeClr val="bg2">
                    <a:lumMod val="25000"/>
                  </a:schemeClr>
                </a:solidFill>
              </a:rPr>
              <a:t>- развитие и навыки;</a:t>
            </a:r>
            <a:endParaRPr/>
          </a:p>
          <a:p>
            <a:pPr marL="457200" lvl="1" indent="0">
              <a:buNone/>
              <a:defRPr/>
            </a:pPr>
            <a:r>
              <a:rPr lang="ru-RU" sz="2000">
                <a:solidFill>
                  <a:schemeClr val="bg2">
                    <a:lumMod val="25000"/>
                  </a:schemeClr>
                </a:solidFill>
              </a:rPr>
              <a:t>- безопасность и забота; </a:t>
            </a:r>
            <a:endParaRPr/>
          </a:p>
          <a:p>
            <a:pPr marL="457200" lvl="1" indent="0">
              <a:buNone/>
              <a:defRPr/>
            </a:pPr>
            <a:r>
              <a:rPr lang="ru-RU" sz="2000">
                <a:solidFill>
                  <a:schemeClr val="bg2">
                    <a:lumMod val="25000"/>
                  </a:schemeClr>
                </a:solidFill>
              </a:rPr>
              <a:t>- воспитательный фактор.</a:t>
            </a:r>
            <a:endParaRPr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Ф.И.О. заявителя</a:t>
            </a:r>
            <a:endParaRPr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5571E65-1972-4A9B-8289-80D2514436D2}" type="slidenum">
              <a:rPr lang="ru-RU"/>
              <a:t>6</a:t>
            </a:fld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16482" y="-59386"/>
            <a:ext cx="1847528" cy="692822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3136950" y="199007"/>
            <a:ext cx="6991499" cy="1861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390525">
              <a:defRPr/>
            </a:pPr>
            <a:r>
              <a:rPr lang="ru-RU" sz="2800">
                <a:solidFill>
                  <a:schemeClr val="accent6">
                    <a:lumMod val="75000"/>
                  </a:schemeClr>
                </a:solidFill>
              </a:rPr>
              <a:t>ПРЕИМУЩЕСТВА И ОСОБЕННОСТИ</a:t>
            </a:r>
            <a:endParaRPr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Левушкина И.В.</a:t>
            </a:r>
            <a:endParaRPr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5571E65-1972-4A9B-8289-80D2514436D2}" type="slidenum">
              <a:rPr lang="ru-RU"/>
              <a:t>7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 bwMode="auto">
          <a:xfrm>
            <a:off x="2567609" y="4077072"/>
            <a:ext cx="7416824" cy="2308324"/>
          </a:xfrm>
          <a:prstGeom prst="rect">
            <a:avLst/>
          </a:prstGeom>
          <a:noFill/>
        </p:spPr>
        <p:txBody>
          <a:bodyPr wrap="square" lIns="0" rtlCol="0">
            <a:noAutofit/>
          </a:bodyPr>
          <a:lstStyle/>
          <a:p>
            <a:pPr>
              <a:defRPr/>
            </a:pPr>
            <a:endParaRPr lang="ru-RU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2783632" y="2204864"/>
            <a:ext cx="6840760" cy="3600400"/>
          </a:xfrm>
          <a:prstGeom prst="rect">
            <a:avLst/>
          </a:prstGeom>
        </p:spPr>
        <p:txBody>
          <a:bodyPr lIns="0"/>
          <a:lstStyle>
            <a:lvl1pPr marL="342900" indent="-342900" algn="l" defTabSz="914400">
              <a:spcBef>
                <a:spcPts val="0"/>
              </a:spcBef>
              <a:buFont typeface="Arial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>
              <a:spcBef>
                <a:spcPts val="0"/>
              </a:spcBef>
              <a:buFont typeface="Arial"/>
              <a:buChar char="–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spcBef>
                <a:spcPts val="0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spcBef>
                <a:spcPts val="0"/>
              </a:spcBef>
              <a:buFont typeface="Arial"/>
              <a:buChar char="–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spcBef>
                <a:spcPts val="0"/>
              </a:spcBef>
              <a:buFont typeface="Arial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0">
              <a:buNone/>
              <a:defRPr/>
            </a:pPr>
            <a:r>
              <a:rPr lang="ru-RU" sz="2000">
                <a:solidFill>
                  <a:schemeClr val="bg2">
                    <a:lumMod val="25000"/>
                  </a:schemeClr>
                </a:solidFill>
              </a:rPr>
              <a:t>       Расскажите о том, что присуще именно вашей услуге</a:t>
            </a:r>
            <a:r>
              <a:rPr lang="en-US" sz="2000">
                <a:solidFill>
                  <a:schemeClr val="bg2">
                    <a:lumMod val="25000"/>
                  </a:schemeClr>
                </a:solidFill>
              </a:rPr>
              <a:t>/</a:t>
            </a:r>
            <a:r>
              <a:rPr lang="ru-RU" sz="2000">
                <a:solidFill>
                  <a:schemeClr val="bg2">
                    <a:lumMod val="25000"/>
                  </a:schemeClr>
                </a:solidFill>
              </a:rPr>
              <a:t>товару, что отличает ее от других, особенности, которые выделяю ее.</a:t>
            </a:r>
            <a:endParaRPr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0" y="0"/>
            <a:ext cx="1847528" cy="692822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noFill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3136950" y="199007"/>
            <a:ext cx="5479331" cy="1861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390525">
              <a:defRPr/>
            </a:pPr>
            <a:r>
              <a:rPr lang="ru-RU" sz="3200">
                <a:solidFill>
                  <a:schemeClr val="accent6">
                    <a:lumMod val="75000"/>
                  </a:schemeClr>
                </a:solidFill>
              </a:rPr>
              <a:t>КОНТАКТНАЯ ИНФОРМАЦИЯ</a:t>
            </a:r>
            <a:endParaRPr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783632" y="2204864"/>
            <a:ext cx="6840760" cy="3600400"/>
          </a:xfrm>
          <a:prstGeom prst="rect">
            <a:avLst/>
          </a:prstGeom>
        </p:spPr>
        <p:txBody>
          <a:bodyPr lIns="0"/>
          <a:lstStyle>
            <a:lvl1pPr marL="342900" indent="-342900" algn="l" defTabSz="914400">
              <a:spcBef>
                <a:spcPts val="0"/>
              </a:spcBef>
              <a:buFont typeface="Arial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>
              <a:spcBef>
                <a:spcPts val="0"/>
              </a:spcBef>
              <a:buFont typeface="Arial"/>
              <a:buChar char="–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spcBef>
                <a:spcPts val="0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spcBef>
                <a:spcPts val="0"/>
              </a:spcBef>
              <a:buFont typeface="Arial"/>
              <a:buChar char="–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spcBef>
                <a:spcPts val="0"/>
              </a:spcBef>
              <a:buFont typeface="Arial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0">
              <a:buNone/>
              <a:defRPr/>
            </a:pPr>
            <a:r>
              <a:rPr lang="ru-RU" sz="2000">
                <a:solidFill>
                  <a:schemeClr val="bg2">
                    <a:lumMod val="25000"/>
                  </a:schemeClr>
                </a:solidFill>
              </a:rPr>
              <a:t>       Укажите название номинируемого бренда/компании/проекта.</a:t>
            </a:r>
            <a:br>
              <a:rPr lang="ru-RU" sz="200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000">
                <a:solidFill>
                  <a:schemeClr val="bg2">
                    <a:lumMod val="25000"/>
                  </a:schemeClr>
                </a:solidFill>
              </a:rPr>
              <a:t>ФИО докладчика.</a:t>
            </a:r>
            <a:br>
              <a:rPr lang="ru-RU" sz="200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000">
                <a:solidFill>
                  <a:schemeClr val="bg2">
                    <a:lumMod val="25000"/>
                  </a:schemeClr>
                </a:solidFill>
              </a:rPr>
              <a:t>Название компании.</a:t>
            </a:r>
            <a:br>
              <a:rPr lang="ru-RU" sz="200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000">
                <a:solidFill>
                  <a:schemeClr val="bg2">
                    <a:lumMod val="25000"/>
                  </a:schemeClr>
                </a:solidFill>
              </a:rPr>
              <a:t>Способ связи (тел., эл. адрес, сайт компании).</a:t>
            </a:r>
            <a:endParaRPr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Ф.И.О. заявителя</a:t>
            </a:r>
            <a:endParaRPr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5571E65-1972-4A9B-8289-80D2514436D2}" type="slidenum">
              <a:rPr lang="ru-RU"/>
              <a:t>8</a:t>
            </a:fld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0" y="-48697"/>
            <a:ext cx="1847528" cy="692822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R7-Office/7.4.0.112</Application>
  <DocSecurity>0</DocSecurity>
  <PresentationFormat>Широкоэкранный</PresentationFormat>
  <Paragraphs>0</Paragraphs>
  <Slides>8</Slides>
  <Notes>8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Theme 1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auser14</dc:creator>
  <cp:keywords/>
  <dc:description/>
  <dc:identifier/>
  <dc:language/>
  <cp:lastModifiedBy>Вишневский Петр</cp:lastModifiedBy>
  <cp:revision>32</cp:revision>
  <dcterms:created xsi:type="dcterms:W3CDTF">2019-07-19T10:10:13Z</dcterms:created>
  <dcterms:modified xsi:type="dcterms:W3CDTF">2024-05-20T09:30:26Z</dcterms:modified>
  <cp:category/>
  <cp:contentStatus/>
  <cp:version/>
</cp:coreProperties>
</file>