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9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12192000" cy="6858000"/>
  <p:notesSz cx="12192000" cy="6858000"/>
  <p:defaultTextStyle>
    <a:defPPr>
      <a:defRPr lang="ru-RU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howGuides="1">
      <p:cViewPr varScale="1">
        <p:scale>
          <a:sx n="108" d="100"/>
          <a:sy n="108" d="100"/>
        </p:scale>
        <p:origin x="876" y="108"/>
      </p:cViewPr>
      <p:guideLst>
        <p:guide pos="2160" orient="horz"/>
        <p:guide pos="3840"/>
      </p:guideLst>
    </p:cSldViewPr>
  </p:slide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presProps" Target="presProps.xml" /><Relationship Id="rId15" Type="http://schemas.openxmlformats.org/officeDocument/2006/relationships/tableStyles" Target="tableStyles.xml" /><Relationship Id="rId16" Type="http://schemas.openxmlformats.org/officeDocument/2006/relationships/viewProps" Target="viewProps.xml" 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Only" userDrawn="1">
  <p:cSld name="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9223207D-336E-4A16-9571-4B08AA669428}" type="datetime1">
              <a:rPr lang="ru-RU"/>
              <a:t/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Ф.И.О. заявителя</a:t>
            </a:r>
            <a:endParaRPr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5571E65-1972-4A9B-8289-80D2514436D2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 bwMode="auto"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F71B976-CC1B-4953-9FBE-1517C175C6D2}" type="datetime1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 bwMode="auto"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ru-RU"/>
              <a:t>Ф.И.О. заявителя</a:t>
            </a:r>
            <a:endParaRPr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 bwMode="auto"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5571E65-1972-4A9B-8289-80D2514436D2}" type="slidenum">
              <a:rPr lang="ru-RU"/>
              <a:t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dt="0" ftr="1" hdr="0" sldNum="1"/>
  <p:txStyles>
    <p:titleStyle>
      <a:lvl1pPr algn="ctr" defTabSz="914400"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>
        <a:spcBef>
          <a:spcPts val="0"/>
        </a:spcBef>
        <a:buFont typeface="Arial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>
        <a:spcBef>
          <a:spcPts val="0"/>
        </a:spcBef>
        <a:buFont typeface="Arial"/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spcBef>
          <a:spcPts val="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spcBef>
          <a:spcPts val="0"/>
        </a:spcBef>
        <a:buFont typeface="Arial"/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spcBef>
          <a:spcPts val="0"/>
        </a:spcBef>
        <a:buFont typeface="Arial"/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noFill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3208957" y="1556792"/>
            <a:ext cx="5479331" cy="1861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390525">
              <a:defRPr/>
            </a:pPr>
            <a:r>
              <a:rPr lang="ru-RU" sz="3500">
                <a:solidFill>
                  <a:schemeClr val="accent6">
                    <a:lumMod val="75000"/>
                  </a:schemeClr>
                </a:solidFill>
              </a:rPr>
              <a:t>ЛИДЕРЫ </a:t>
            </a:r>
            <a:r>
              <a:rPr lang="ru-RU" sz="3500">
                <a:solidFill>
                  <a:schemeClr val="accent6">
                    <a:lumMod val="75000"/>
                  </a:schemeClr>
                </a:solidFill>
              </a:rPr>
              <a:t>ОТРАСЛИ</a:t>
            </a:r>
            <a:endParaRPr/>
          </a:p>
          <a:p>
            <a:pPr algn="l" defTabSz="390525">
              <a:defRPr/>
            </a:pPr>
            <a:r>
              <a:rPr lang="ru-RU" sz="2600">
                <a:solidFill>
                  <a:schemeClr val="bg2">
                    <a:lumMod val="25000"/>
                  </a:schemeClr>
                </a:solidFill>
              </a:rPr>
              <a:t>(укажите название номинации)</a:t>
            </a:r>
            <a:endParaRPr/>
          </a:p>
          <a:p>
            <a:pPr algn="l" defTabSz="390525">
              <a:defRPr/>
            </a:pPr>
            <a:r>
              <a:rPr lang="ru-RU" sz="2600">
                <a:solidFill>
                  <a:schemeClr val="bg2">
                    <a:lumMod val="25000"/>
                  </a:schemeClr>
                </a:solidFill>
              </a:rPr>
              <a:t> </a:t>
            </a:r>
            <a:endParaRPr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3179676" y="3212976"/>
            <a:ext cx="5652628" cy="1944216"/>
          </a:xfrm>
          <a:prstGeom prst="rect">
            <a:avLst/>
          </a:prstGeom>
        </p:spPr>
        <p:txBody>
          <a:bodyPr/>
          <a:lstStyle>
            <a:lvl1pPr marL="342900" indent="-342900" algn="l" defTabSz="914400">
              <a:spcBef>
                <a:spcPts val="0"/>
              </a:spcBef>
              <a:buFont typeface="Arial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>
              <a:spcBef>
                <a:spcPts val="0"/>
              </a:spcBef>
              <a:buFont typeface="Arial"/>
              <a:buChar char="–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spcBef>
                <a:spcPts val="0"/>
              </a:spcBef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spcBef>
                <a:spcPts val="0"/>
              </a:spcBef>
              <a:buFont typeface="Arial"/>
              <a:buChar char="–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spcBef>
                <a:spcPts val="0"/>
              </a:spcBef>
              <a:buFont typeface="Arial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577849">
              <a:spcBef>
                <a:spcPts val="0"/>
              </a:spcBef>
              <a:buNone/>
              <a:defRPr/>
            </a:pPr>
            <a:r>
              <a:rPr lang="ru-RU">
                <a:solidFill>
                  <a:srgbClr val="CA9B50"/>
                </a:solidFill>
              </a:rPr>
              <a:t>Укажите название компании, которая представляет номинацию, логотип</a:t>
            </a:r>
            <a:endParaRPr/>
          </a:p>
          <a:p>
            <a:pPr marL="0" indent="0" defTabSz="577849">
              <a:spcBef>
                <a:spcPts val="0"/>
              </a:spcBef>
              <a:buNone/>
              <a:defRPr/>
            </a:pPr>
            <a:endParaRPr lang="ru-RU">
              <a:solidFill>
                <a:srgbClr val="CA9B50"/>
              </a:solidFill>
            </a:endParaRPr>
          </a:p>
        </p:txBody>
      </p:sp>
      <p:sp>
        <p:nvSpPr>
          <p:cNvPr id="6" name="TextBox 5"/>
          <p:cNvSpPr txBox="1"/>
          <p:nvPr/>
        </p:nvSpPr>
        <p:spPr bwMode="auto">
          <a:xfrm>
            <a:off x="5735960" y="537321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Ф.И.О. докладчика</a:t>
            </a:r>
            <a:endParaRPr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5571E65-1972-4A9B-8289-80D2514436D2}" type="slidenum">
              <a:rPr lang="ru-RU"/>
              <a:t>1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 bwMode="auto">
          <a:xfrm>
            <a:off x="9164421" y="692696"/>
            <a:ext cx="2273050" cy="47038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14999"/>
              </a:lnSpc>
              <a:spcBef>
                <a:spcPts val="600"/>
              </a:spcBef>
              <a:spcAft>
                <a:spcPts val="1000"/>
              </a:spcAft>
              <a:buSzPts val="1000"/>
              <a:buFont typeface="Symbol"/>
              <a:buBlip>
                <a:blip r:embed="rId2"/>
              </a:buBlip>
              <a:tabLst>
                <a:tab pos="457200" algn="l"/>
              </a:tabLst>
              <a:defRPr/>
            </a:pPr>
            <a:endParaRPr lang="ru-RU" sz="800">
              <a:latin typeface="Arial"/>
              <a:ea typeface="Calibri"/>
              <a:cs typeface="Arial"/>
            </a:endParaRPr>
          </a:p>
          <a:p>
            <a:pPr marL="342900" lvl="0" indent="-342900">
              <a:lnSpc>
                <a:spcPct val="114999"/>
              </a:lnSpc>
              <a:spcBef>
                <a:spcPts val="600"/>
              </a:spcBef>
              <a:spcAft>
                <a:spcPts val="1000"/>
              </a:spcAft>
              <a:buSzPts val="1000"/>
              <a:buFont typeface="Symbol"/>
              <a:buBlip>
                <a:blip r:embed="rId2"/>
              </a:buBlip>
              <a:tabLst>
                <a:tab pos="457200" algn="l"/>
              </a:tabLst>
              <a:defRPr/>
            </a:pPr>
            <a:r>
              <a:rPr lang="ru-RU" sz="800">
                <a:latin typeface="Arial"/>
                <a:ea typeface="Calibri"/>
                <a:cs typeface="Arial"/>
              </a:rPr>
              <a:t>Компания года - производство/торговля/услуги</a:t>
            </a:r>
            <a:endParaRPr/>
          </a:p>
          <a:p>
            <a:pPr marL="342900" lvl="0" indent="-342900">
              <a:lnSpc>
                <a:spcPct val="114999"/>
              </a:lnSpc>
              <a:spcBef>
                <a:spcPts val="600"/>
              </a:spcBef>
              <a:spcAft>
                <a:spcPts val="1000"/>
              </a:spcAft>
              <a:buSzPts val="1000"/>
              <a:buFont typeface="Symbol"/>
              <a:buBlip>
                <a:blip r:embed="rId2"/>
              </a:buBlip>
              <a:tabLst>
                <a:tab pos="457200" algn="l"/>
              </a:tabLst>
              <a:defRPr/>
            </a:pPr>
            <a:r>
              <a:rPr lang="ru-RU" sz="800">
                <a:latin typeface="Arial"/>
                <a:ea typeface="Calibri"/>
                <a:cs typeface="Arial"/>
              </a:rPr>
              <a:t>Руководитель года - производство / торговля / услуги  </a:t>
            </a:r>
            <a:endParaRPr/>
          </a:p>
          <a:p>
            <a:pPr marL="342900" lvl="0" indent="-342900">
              <a:lnSpc>
                <a:spcPct val="114999"/>
              </a:lnSpc>
              <a:spcBef>
                <a:spcPts val="600"/>
              </a:spcBef>
              <a:spcAft>
                <a:spcPts val="1000"/>
              </a:spcAft>
              <a:buSzPts val="1000"/>
              <a:buFont typeface="Symbol"/>
              <a:buBlip>
                <a:blip r:embed="rId2"/>
              </a:buBlip>
              <a:tabLst>
                <a:tab pos="457200" algn="l"/>
              </a:tabLst>
              <a:defRPr/>
            </a:pPr>
            <a:r>
              <a:rPr lang="ru-RU" sz="800">
                <a:latin typeface="Arial"/>
                <a:ea typeface="Calibri"/>
                <a:cs typeface="Arial"/>
              </a:rPr>
              <a:t>Бренд года - производство/торговля/ услуги</a:t>
            </a:r>
            <a:endParaRPr/>
          </a:p>
          <a:p>
            <a:pPr marL="342900" lvl="0" indent="-342900">
              <a:lnSpc>
                <a:spcPct val="114999"/>
              </a:lnSpc>
              <a:spcBef>
                <a:spcPts val="600"/>
              </a:spcBef>
              <a:spcAft>
                <a:spcPts val="1000"/>
              </a:spcAft>
              <a:buSzPts val="1000"/>
              <a:buFont typeface="Symbol"/>
              <a:buBlip>
                <a:blip r:embed="rId2"/>
              </a:buBlip>
              <a:tabLst>
                <a:tab pos="457200" algn="l"/>
              </a:tabLst>
              <a:defRPr/>
            </a:pPr>
            <a:r>
              <a:rPr lang="ru-RU" sz="800">
                <a:latin typeface="Arial"/>
                <a:ea typeface="Calibri"/>
                <a:cs typeface="Arial"/>
              </a:rPr>
              <a:t>Бренд года - медиа/лицензия/франшиза</a:t>
            </a:r>
            <a:endParaRPr/>
          </a:p>
          <a:p>
            <a:pPr marL="342900" lvl="0" indent="-342900">
              <a:lnSpc>
                <a:spcPct val="114999"/>
              </a:lnSpc>
              <a:spcBef>
                <a:spcPts val="600"/>
              </a:spcBef>
              <a:spcAft>
                <a:spcPts val="1000"/>
              </a:spcAft>
              <a:buSzPts val="1000"/>
              <a:buFont typeface="Symbol"/>
              <a:buBlip>
                <a:blip r:embed="rId2"/>
              </a:buBlip>
              <a:tabLst>
                <a:tab pos="457200" algn="l"/>
              </a:tabLst>
              <a:defRPr/>
            </a:pPr>
            <a:r>
              <a:rPr lang="ru-RU" sz="800">
                <a:latin typeface="Arial"/>
                <a:ea typeface="Calibri"/>
                <a:cs typeface="Arial"/>
              </a:rPr>
              <a:t>Инновационный проект года</a:t>
            </a:r>
            <a:endParaRPr/>
          </a:p>
          <a:p>
            <a:pPr marL="342900" lvl="0" indent="-342900">
              <a:lnSpc>
                <a:spcPct val="114999"/>
              </a:lnSpc>
              <a:spcBef>
                <a:spcPts val="600"/>
              </a:spcBef>
              <a:spcAft>
                <a:spcPts val="1000"/>
              </a:spcAft>
              <a:buSzPts val="1000"/>
              <a:buFont typeface="Symbol"/>
              <a:buBlip>
                <a:blip r:embed="rId2"/>
              </a:buBlip>
              <a:tabLst>
                <a:tab pos="457200" algn="l"/>
              </a:tabLst>
              <a:defRPr/>
            </a:pPr>
            <a:r>
              <a:rPr lang="ru-RU" sz="800">
                <a:latin typeface="Arial"/>
                <a:ea typeface="Calibri"/>
                <a:cs typeface="Arial"/>
              </a:rPr>
              <a:t>Маркетинговый проект года</a:t>
            </a:r>
            <a:endParaRPr/>
          </a:p>
          <a:p>
            <a:pPr marL="342900" lvl="0" indent="-342900">
              <a:lnSpc>
                <a:spcPct val="114999"/>
              </a:lnSpc>
              <a:spcBef>
                <a:spcPts val="600"/>
              </a:spcBef>
              <a:spcAft>
                <a:spcPts val="1000"/>
              </a:spcAft>
              <a:buSzPts val="1000"/>
              <a:buFont typeface="Symbol"/>
              <a:buBlip>
                <a:blip r:embed="rId2"/>
              </a:buBlip>
              <a:tabLst>
                <a:tab pos="457200" algn="l"/>
              </a:tabLst>
              <a:defRPr/>
            </a:pPr>
            <a:r>
              <a:rPr lang="ru-RU" sz="800">
                <a:latin typeface="Arial"/>
                <a:ea typeface="Calibri"/>
                <a:cs typeface="Arial"/>
              </a:rPr>
              <a:t>Социальный проект года</a:t>
            </a:r>
            <a:endParaRPr/>
          </a:p>
          <a:p>
            <a:pPr marL="342900" lvl="0" indent="-342900">
              <a:lnSpc>
                <a:spcPct val="114999"/>
              </a:lnSpc>
              <a:spcBef>
                <a:spcPts val="600"/>
              </a:spcBef>
              <a:spcAft>
                <a:spcPts val="1000"/>
              </a:spcAft>
              <a:buSzPts val="1000"/>
              <a:buFont typeface="Symbol"/>
              <a:buBlip>
                <a:blip r:embed="rId2"/>
              </a:buBlip>
              <a:tabLst>
                <a:tab pos="457200" algn="l"/>
              </a:tabLst>
              <a:defRPr/>
            </a:pPr>
            <a:endParaRPr lang="ru-RU" sz="800">
              <a:latin typeface="Arial"/>
              <a:ea typeface="Calibri"/>
              <a:cs typeface="Arial"/>
            </a:endParaRPr>
          </a:p>
          <a:p>
            <a:pPr marL="342900" lvl="0" indent="-342900">
              <a:lnSpc>
                <a:spcPct val="114999"/>
              </a:lnSpc>
              <a:spcBef>
                <a:spcPts val="600"/>
              </a:spcBef>
              <a:spcAft>
                <a:spcPts val="1000"/>
              </a:spcAft>
              <a:buSzPts val="1000"/>
              <a:buFont typeface="Symbol"/>
              <a:buBlip>
                <a:blip r:embed="rId2"/>
              </a:buBlip>
              <a:tabLst>
                <a:tab pos="457200" algn="l"/>
              </a:tabLst>
              <a:defRPr/>
            </a:pPr>
            <a:endParaRPr lang="ru-RU" sz="800">
              <a:latin typeface="Arial"/>
              <a:ea typeface="Calibri"/>
              <a:cs typeface="Arial"/>
            </a:endParaRPr>
          </a:p>
          <a:p>
            <a:pPr marL="342900" lvl="0" indent="-342900">
              <a:lnSpc>
                <a:spcPct val="114999"/>
              </a:lnSpc>
              <a:spcBef>
                <a:spcPts val="600"/>
              </a:spcBef>
              <a:spcAft>
                <a:spcPts val="1000"/>
              </a:spcAft>
              <a:buSzPts val="1000"/>
              <a:buFont typeface="Symbol"/>
              <a:buBlip>
                <a:blip r:embed="rId2"/>
              </a:buBlip>
              <a:tabLst>
                <a:tab pos="457200" algn="l"/>
              </a:tabLst>
              <a:defRPr/>
            </a:pPr>
            <a:endParaRPr lang="ru-RU" sz="800">
              <a:latin typeface="Arial"/>
              <a:ea typeface="Calibri"/>
              <a:cs typeface="Arial"/>
            </a:endParaRPr>
          </a:p>
          <a:p>
            <a:pPr marL="715963" algn="just">
              <a:lnSpc>
                <a:spcPct val="150000"/>
              </a:lnSpc>
              <a:defRPr/>
            </a:pPr>
            <a:r>
              <a:rPr lang="ru-RU" sz="800">
                <a:solidFill>
                  <a:srgbClr val="FF0000"/>
                </a:solidFill>
                <a:latin typeface="Arial"/>
                <a:cs typeface="Arial"/>
              </a:rPr>
              <a:t>Подстрочник удалить</a:t>
            </a:r>
            <a:endParaRPr/>
          </a:p>
          <a:p>
            <a:pPr>
              <a:defRPr/>
            </a:pPr>
            <a:endParaRPr lang="ru-RU" sz="800"/>
          </a:p>
        </p:txBody>
      </p:sp>
      <p:sp>
        <p:nvSpPr>
          <p:cNvPr id="13" name="TextBox 12"/>
          <p:cNvSpPr txBox="1"/>
          <p:nvPr/>
        </p:nvSpPr>
        <p:spPr bwMode="auto">
          <a:xfrm>
            <a:off x="3287688" y="4941168"/>
            <a:ext cx="570151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390525">
              <a:defRPr/>
            </a:pPr>
            <a:r>
              <a:rPr lang="ru-RU">
                <a:solidFill>
                  <a:schemeClr val="bg2">
                    <a:lumMod val="25000"/>
                  </a:schemeClr>
                </a:solidFill>
              </a:rPr>
              <a:t>Наименование продукта (серии)</a:t>
            </a:r>
            <a:endParaRPr/>
          </a:p>
          <a:p>
            <a:pPr algn="l" defTabSz="390525">
              <a:defRPr/>
            </a:pPr>
            <a:r>
              <a:rPr lang="ru-RU">
                <a:solidFill>
                  <a:schemeClr val="bg2">
                    <a:lumMod val="25000"/>
                  </a:schemeClr>
                </a:solidFill>
              </a:rPr>
              <a:t>Бренд  </a:t>
            </a:r>
            <a:endParaRPr lang="ru-RU" sz="180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0" y="-35114"/>
            <a:ext cx="1838164" cy="689311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2279576" y="-247476"/>
            <a:ext cx="7848873" cy="23083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390525">
              <a:defRPr/>
            </a:pPr>
            <a:r>
              <a:rPr lang="ru-RU" sz="2800">
                <a:solidFill>
                  <a:schemeClr val="accent6">
                    <a:lumMod val="75000"/>
                  </a:schemeClr>
                </a:solidFill>
              </a:rPr>
              <a:t>БРЕНД ГОДА </a:t>
            </a:r>
            <a:endParaRPr/>
          </a:p>
          <a:p>
            <a:pPr algn="l" defTabSz="390525">
              <a:defRPr/>
            </a:pPr>
            <a:r>
              <a:rPr lang="ru-RU" sz="1800">
                <a:solidFill>
                  <a:schemeClr val="accent6">
                    <a:lumMod val="75000"/>
                  </a:schemeClr>
                </a:solidFill>
                <a:latin typeface="Arial"/>
                <a:ea typeface="Calibri"/>
                <a:cs typeface="Arial"/>
              </a:rPr>
              <a:t>медиа/лицензия/франшиза</a:t>
            </a:r>
            <a:endParaRPr lang="ru-RU" sz="180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5571E65-1972-4A9B-8289-80D2514436D2}" type="slidenum">
              <a:rPr lang="ru-RU"/>
              <a:t>10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 bwMode="auto">
          <a:xfrm>
            <a:off x="2063552" y="4077072"/>
            <a:ext cx="7920881" cy="2308324"/>
          </a:xfrm>
          <a:prstGeom prst="rect">
            <a:avLst/>
          </a:prstGeom>
          <a:noFill/>
        </p:spPr>
        <p:txBody>
          <a:bodyPr wrap="square" lIns="0" rtlCol="0">
            <a:noAutofit/>
          </a:bodyPr>
          <a:lstStyle/>
          <a:p>
            <a:pPr>
              <a:defRPr/>
            </a:pPr>
            <a:endParaRPr lang="ru-RU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2711624" y="1556792"/>
            <a:ext cx="6912768" cy="4248472"/>
          </a:xfrm>
          <a:prstGeom prst="rect">
            <a:avLst/>
          </a:prstGeom>
        </p:spPr>
        <p:txBody>
          <a:bodyPr lIns="0"/>
          <a:lstStyle>
            <a:lvl1pPr marL="342900" indent="-342900" algn="l" defTabSz="914400">
              <a:spcBef>
                <a:spcPts val="0"/>
              </a:spcBef>
              <a:buFont typeface="Arial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>
              <a:spcBef>
                <a:spcPts val="0"/>
              </a:spcBef>
              <a:buFont typeface="Arial"/>
              <a:buChar char="–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spcBef>
                <a:spcPts val="0"/>
              </a:spcBef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spcBef>
                <a:spcPts val="0"/>
              </a:spcBef>
              <a:buFont typeface="Arial"/>
              <a:buChar char="–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spcBef>
                <a:spcPts val="0"/>
              </a:spcBef>
              <a:buFont typeface="Arial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0">
              <a:buNone/>
              <a:defRPr/>
            </a:pPr>
            <a:endParaRPr lang="ru-RU" sz="200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0" y="0"/>
            <a:ext cx="1828800" cy="6858000"/>
          </a:xfrm>
          <a:prstGeom prst="rect">
            <a:avLst/>
          </a:prstGeom>
        </p:spPr>
      </p:pic>
      <p:sp>
        <p:nvSpPr>
          <p:cNvPr id="10" name="Нижний колонтитул 6"/>
          <p:cNvSpPr>
            <a:spLocks noGrp="1"/>
          </p:cNvSpPr>
          <p:nvPr>
            <p:ph type="ftr" sz="quarter" idx="11"/>
          </p:nvPr>
        </p:nvSpPr>
        <p:spPr bwMode="auto">
          <a:xfrm>
            <a:off x="4151784" y="6356351"/>
            <a:ext cx="3874616" cy="365125"/>
          </a:xfrm>
        </p:spPr>
        <p:txBody>
          <a:bodyPr/>
          <a:lstStyle/>
          <a:p>
            <a:pPr>
              <a:defRPr/>
            </a:pPr>
            <a:r>
              <a:rPr lang="ru-RU"/>
              <a:t>Ф.И.О. докладчика</a:t>
            </a:r>
            <a:endParaRPr/>
          </a:p>
        </p:txBody>
      </p:sp>
      <p:sp>
        <p:nvSpPr>
          <p:cNvPr id="11" name="TextBox 10"/>
          <p:cNvSpPr txBox="1"/>
          <p:nvPr/>
        </p:nvSpPr>
        <p:spPr bwMode="auto">
          <a:xfrm>
            <a:off x="2207567" y="1556792"/>
            <a:ext cx="9229031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>
                <a:solidFill>
                  <a:schemeClr val="tx1">
                    <a:lumMod val="95000"/>
                    <a:lumOff val="5000"/>
                  </a:schemeClr>
                </a:solidFill>
              </a:rPr>
              <a:t>Расскажите  о синергии продукта и лицензии: насколько продукт соответствует образам лицензии, и насколько распространение продукта усиливает лицензионный бренд</a:t>
            </a:r>
            <a:endParaRPr/>
          </a:p>
          <a:p>
            <a:pPr>
              <a:defRPr/>
            </a:pPr>
            <a:endParaRPr lang="ru-RU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defRPr/>
            </a:pPr>
            <a:r>
              <a:rPr lang="ru-RU">
                <a:solidFill>
                  <a:schemeClr val="tx1">
                    <a:lumMod val="95000"/>
                    <a:lumOff val="5000"/>
                  </a:schemeClr>
                </a:solidFill>
              </a:rPr>
              <a:t>О соответствие масштаба: соответствие узнаваемости (популярности) бренда широте представленности продукта на рынке, о качестве: развивающий потенциал, эстетичность, вариативность, привлекательность, </a:t>
            </a:r>
            <a:endParaRPr/>
          </a:p>
          <a:p>
            <a:pPr>
              <a:defRPr/>
            </a:pPr>
            <a:endParaRPr lang="ru-RU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defRPr/>
            </a:pPr>
            <a:r>
              <a:rPr lang="ru-RU">
                <a:solidFill>
                  <a:schemeClr val="tx1">
                    <a:lumMod val="95000"/>
                    <a:lumOff val="5000"/>
                  </a:schemeClr>
                </a:solidFill>
              </a:rPr>
              <a:t>О безопасности: психолого-педагогическое соответствие возрасту ребенка, физиологическое соответствие возрасту ребенка, эргономичность</a:t>
            </a:r>
            <a:endParaRPr/>
          </a:p>
          <a:p>
            <a:pPr>
              <a:defRPr/>
            </a:pPr>
            <a:endParaRPr lang="ru-RU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defRPr/>
            </a:pPr>
            <a:r>
              <a:rPr lang="ru-RU">
                <a:solidFill>
                  <a:schemeClr val="tx1">
                    <a:lumMod val="95000"/>
                    <a:lumOff val="5000"/>
                  </a:schemeClr>
                </a:solidFill>
              </a:rPr>
              <a:t>Расскажите о рентабельности, окупаемости, контроле KPI, контроле стандартов вашего франчайзингового проекта</a:t>
            </a:r>
            <a:endParaRPr/>
          </a:p>
          <a:p>
            <a:pPr>
              <a:defRPr/>
            </a:pPr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noFill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3136950" y="199007"/>
            <a:ext cx="5479331" cy="1861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390525">
              <a:defRPr/>
            </a:pPr>
            <a:r>
              <a:rPr lang="ru-RU" sz="3200">
                <a:solidFill>
                  <a:schemeClr val="accent6">
                    <a:lumMod val="75000"/>
                  </a:schemeClr>
                </a:solidFill>
              </a:rPr>
              <a:t>КОНТАКТНАЯ ИНФОРМАЦИЯ</a:t>
            </a:r>
            <a:endParaRPr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783632" y="2204864"/>
            <a:ext cx="6840760" cy="3600400"/>
          </a:xfrm>
          <a:prstGeom prst="rect">
            <a:avLst/>
          </a:prstGeom>
        </p:spPr>
        <p:txBody>
          <a:bodyPr lIns="0"/>
          <a:lstStyle>
            <a:lvl1pPr marL="342900" indent="-342900" algn="l" defTabSz="914400">
              <a:spcBef>
                <a:spcPts val="0"/>
              </a:spcBef>
              <a:buFont typeface="Arial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>
              <a:spcBef>
                <a:spcPts val="0"/>
              </a:spcBef>
              <a:buFont typeface="Arial"/>
              <a:buChar char="–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spcBef>
                <a:spcPts val="0"/>
              </a:spcBef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spcBef>
                <a:spcPts val="0"/>
              </a:spcBef>
              <a:buFont typeface="Arial"/>
              <a:buChar char="–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spcBef>
                <a:spcPts val="0"/>
              </a:spcBef>
              <a:buFont typeface="Arial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0">
              <a:buNone/>
              <a:defRPr/>
            </a:pPr>
            <a:r>
              <a:rPr lang="ru-RU" sz="2000">
                <a:solidFill>
                  <a:schemeClr val="bg2">
                    <a:lumMod val="25000"/>
                  </a:schemeClr>
                </a:solidFill>
              </a:rPr>
              <a:t>Укажите название номинируемого бренда/компании/проекта.</a:t>
            </a:r>
            <a:br>
              <a:rPr lang="ru-RU" sz="200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000">
                <a:solidFill>
                  <a:schemeClr val="bg2">
                    <a:lumMod val="25000"/>
                  </a:schemeClr>
                </a:solidFill>
              </a:rPr>
              <a:t>ФИО докладчика.</a:t>
            </a:r>
            <a:br>
              <a:rPr lang="ru-RU" sz="200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000">
                <a:solidFill>
                  <a:schemeClr val="bg2">
                    <a:lumMod val="25000"/>
                  </a:schemeClr>
                </a:solidFill>
              </a:rPr>
              <a:t>Название компании.</a:t>
            </a:r>
            <a:br>
              <a:rPr lang="ru-RU" sz="200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000">
                <a:solidFill>
                  <a:schemeClr val="bg2">
                    <a:lumMod val="25000"/>
                  </a:schemeClr>
                </a:solidFill>
              </a:rPr>
              <a:t>Способ связи (тел., эл. адрес, сайт компании).</a:t>
            </a:r>
            <a:endParaRPr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Ф.И.О. докладчика</a:t>
            </a:r>
            <a:endParaRPr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5571E65-1972-4A9B-8289-80D2514436D2}" type="slidenum">
              <a:rPr lang="ru-RU"/>
              <a:t>11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-1" y="5172"/>
            <a:ext cx="1827421" cy="685282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noFill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3136950" y="188640"/>
            <a:ext cx="5479331" cy="1861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390525">
              <a:defRPr/>
            </a:pPr>
            <a:r>
              <a:rPr lang="ru-RU" sz="3200">
                <a:solidFill>
                  <a:schemeClr val="accent6">
                    <a:lumMod val="75000"/>
                  </a:schemeClr>
                </a:solidFill>
              </a:rPr>
              <a:t>ВИЗИТНАЯ КАРТОЧКА</a:t>
            </a:r>
            <a:endParaRPr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359696" y="1988840"/>
            <a:ext cx="6840760" cy="4464496"/>
          </a:xfrm>
          <a:prstGeom prst="rect">
            <a:avLst/>
          </a:prstGeom>
        </p:spPr>
        <p:txBody>
          <a:bodyPr/>
          <a:lstStyle>
            <a:lvl1pPr marL="342900" indent="-342900" algn="l" defTabSz="914400">
              <a:spcBef>
                <a:spcPts val="0"/>
              </a:spcBef>
              <a:buFont typeface="Arial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>
              <a:spcBef>
                <a:spcPts val="0"/>
              </a:spcBef>
              <a:buFont typeface="Arial"/>
              <a:buChar char="–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spcBef>
                <a:spcPts val="0"/>
              </a:spcBef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spcBef>
                <a:spcPts val="0"/>
              </a:spcBef>
              <a:buFont typeface="Arial"/>
              <a:buChar char="–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spcBef>
                <a:spcPts val="0"/>
              </a:spcBef>
              <a:buFont typeface="Arial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4013" indent="-265113">
              <a:spcBef>
                <a:spcPts val="3200"/>
              </a:spcBef>
              <a:buNone/>
              <a:defRPr/>
            </a:pPr>
            <a:r>
              <a:rPr lang="ru-RU" sz="1200">
                <a:solidFill>
                  <a:schemeClr val="bg2">
                    <a:lumMod val="25000"/>
                  </a:schemeClr>
                </a:solidFill>
              </a:rPr>
              <a:t>Кратко представьте свою компанию/проект:</a:t>
            </a:r>
            <a:endParaRPr/>
          </a:p>
          <a:p>
            <a:pPr marL="354013" lvl="1" indent="-265113">
              <a:spcBef>
                <a:spcPts val="3200"/>
              </a:spcBef>
              <a:buNone/>
              <a:defRPr/>
            </a:pPr>
            <a:r>
              <a:rPr lang="ru-RU" sz="1200">
                <a:solidFill>
                  <a:schemeClr val="bg2">
                    <a:lumMod val="25000"/>
                  </a:schemeClr>
                </a:solidFill>
              </a:rPr>
              <a:t>- Специализация</a:t>
            </a:r>
            <a:endParaRPr/>
          </a:p>
          <a:p>
            <a:pPr marL="354013" lvl="1" indent="-265113">
              <a:spcBef>
                <a:spcPts val="3200"/>
              </a:spcBef>
              <a:buNone/>
              <a:defRPr/>
            </a:pPr>
            <a:r>
              <a:rPr lang="ru-RU" sz="1200">
                <a:solidFill>
                  <a:schemeClr val="bg2">
                    <a:lumMod val="25000"/>
                  </a:schemeClr>
                </a:solidFill>
              </a:rPr>
              <a:t>- Особенности/отличия </a:t>
            </a:r>
            <a:endParaRPr/>
          </a:p>
          <a:p>
            <a:pPr marL="354013" lvl="1" indent="-265113">
              <a:spcBef>
                <a:spcPts val="3200"/>
              </a:spcBef>
              <a:buNone/>
              <a:defRPr/>
            </a:pPr>
            <a:r>
              <a:rPr lang="ru-RU" sz="1200">
                <a:solidFill>
                  <a:schemeClr val="bg2">
                    <a:lumMod val="25000"/>
                  </a:schemeClr>
                </a:solidFill>
              </a:rPr>
              <a:t>Для кого предназначен товар</a:t>
            </a:r>
            <a:r>
              <a:rPr lang="en-US" sz="1200">
                <a:solidFill>
                  <a:schemeClr val="bg2">
                    <a:lumMod val="25000"/>
                  </a:schemeClr>
                </a:solidFill>
              </a:rPr>
              <a:t>/</a:t>
            </a:r>
            <a:r>
              <a:rPr lang="ru-RU" sz="1200">
                <a:solidFill>
                  <a:schemeClr val="bg2">
                    <a:lumMod val="25000"/>
                  </a:schemeClr>
                </a:solidFill>
              </a:rPr>
              <a:t>услуга </a:t>
            </a:r>
            <a:endParaRPr/>
          </a:p>
          <a:p>
            <a:pPr marL="354013" lvl="1" indent="-265113">
              <a:spcBef>
                <a:spcPts val="3200"/>
              </a:spcBef>
              <a:buFontTx/>
              <a:buChar char="-"/>
              <a:defRPr/>
            </a:pPr>
            <a:r>
              <a:rPr lang="ru-RU" sz="1200">
                <a:solidFill>
                  <a:schemeClr val="bg2">
                    <a:lumMod val="25000"/>
                  </a:schemeClr>
                </a:solidFill>
              </a:rPr>
              <a:t>Возрастная категория </a:t>
            </a:r>
            <a:endParaRPr/>
          </a:p>
          <a:p>
            <a:pPr marL="354013" lvl="1" indent="-265113">
              <a:spcBef>
                <a:spcPts val="3200"/>
              </a:spcBef>
              <a:buFontTx/>
              <a:buChar char="-"/>
              <a:defRPr/>
            </a:pPr>
            <a:r>
              <a:rPr lang="ru-RU" sz="1200">
                <a:solidFill>
                  <a:schemeClr val="bg2">
                    <a:lumMod val="25000"/>
                  </a:schemeClr>
                </a:solidFill>
              </a:rPr>
              <a:t>Логотип или фото продукта</a:t>
            </a:r>
            <a:r>
              <a:rPr lang="en-US" sz="1200">
                <a:solidFill>
                  <a:schemeClr val="bg2">
                    <a:lumMod val="25000"/>
                  </a:schemeClr>
                </a:solidFill>
              </a:rPr>
              <a:t>/</a:t>
            </a:r>
            <a:endParaRPr lang="ru-RU" sz="1200">
              <a:solidFill>
                <a:schemeClr val="bg2">
                  <a:lumMod val="25000"/>
                </a:schemeClr>
              </a:solidFill>
            </a:endParaRPr>
          </a:p>
          <a:p>
            <a:pPr marL="88900" lvl="1" indent="0">
              <a:spcBef>
                <a:spcPts val="3200"/>
              </a:spcBef>
              <a:buNone/>
              <a:defRPr/>
            </a:pPr>
            <a:r>
              <a:rPr lang="ru-RU" sz="1200">
                <a:solidFill>
                  <a:schemeClr val="bg2">
                    <a:lumMod val="25000"/>
                  </a:schemeClr>
                </a:solidFill>
              </a:rPr>
              <a:t>если услуга, то фото заявителя.</a:t>
            </a:r>
            <a:endParaRPr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Ф.И.О. докладчика</a:t>
            </a:r>
            <a:endParaRPr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5571E65-1972-4A9B-8289-80D2514436D2}" type="slidenum">
              <a:rPr lang="ru-RU"/>
              <a:t>2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 bwMode="auto">
          <a:xfrm>
            <a:off x="7536160" y="3484741"/>
            <a:ext cx="2664295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4800" b="1">
                <a:ln w="1905"/>
                <a:solidFill>
                  <a:schemeClr val="bg1">
                    <a:lumMod val="85000"/>
                  </a:schemeClr>
                </a:solidFill>
              </a:rPr>
              <a:t>LOGO</a:t>
            </a:r>
            <a:endParaRPr lang="ru-RU" sz="4800" b="1">
              <a:ln w="1905"/>
              <a:solidFill>
                <a:schemeClr val="bg1">
                  <a:lumMod val="85000"/>
                </a:schemeClr>
              </a:solidFill>
            </a:endParaRPr>
          </a:p>
          <a:p>
            <a:pPr>
              <a:defRPr/>
            </a:pPr>
            <a:r>
              <a:rPr lang="ru-RU" sz="4800" b="1">
                <a:ln w="1905"/>
                <a:solidFill>
                  <a:schemeClr val="bg1">
                    <a:lumMod val="85000"/>
                  </a:schemeClr>
                </a:solidFill>
              </a:rPr>
              <a:t>или фото</a:t>
            </a:r>
            <a:endParaRPr/>
          </a:p>
          <a:p>
            <a:pPr>
              <a:defRPr/>
            </a:pPr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0" y="0"/>
            <a:ext cx="1828800" cy="6858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noFill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3136950" y="199007"/>
            <a:ext cx="5479331" cy="1861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390525">
              <a:defRPr/>
            </a:pPr>
            <a:r>
              <a:rPr lang="ru-RU" sz="3200">
                <a:solidFill>
                  <a:schemeClr val="accent6">
                    <a:lumMod val="75000"/>
                  </a:schemeClr>
                </a:solidFill>
              </a:rPr>
              <a:t>КЛЮЧЕВЫЕ РЕЗУЛЬТАТЫ</a:t>
            </a:r>
            <a:endParaRPr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783632" y="2204864"/>
            <a:ext cx="6840760" cy="3600400"/>
          </a:xfrm>
          <a:prstGeom prst="rect">
            <a:avLst/>
          </a:prstGeom>
        </p:spPr>
        <p:txBody>
          <a:bodyPr lIns="0"/>
          <a:lstStyle>
            <a:lvl1pPr marL="342900" indent="-342900" algn="l" defTabSz="914400">
              <a:spcBef>
                <a:spcPts val="0"/>
              </a:spcBef>
              <a:buFont typeface="Arial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>
              <a:spcBef>
                <a:spcPts val="0"/>
              </a:spcBef>
              <a:buFont typeface="Arial"/>
              <a:buChar char="–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spcBef>
                <a:spcPts val="0"/>
              </a:spcBef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spcBef>
                <a:spcPts val="0"/>
              </a:spcBef>
              <a:buFont typeface="Arial"/>
              <a:buChar char="–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spcBef>
                <a:spcPts val="0"/>
              </a:spcBef>
              <a:buFont typeface="Arial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4500" indent="-444500">
              <a:buNone/>
              <a:defRPr/>
            </a:pPr>
            <a:r>
              <a:rPr lang="ru-RU" sz="2000">
                <a:solidFill>
                  <a:schemeClr val="bg2">
                    <a:lumMod val="25000"/>
                  </a:schemeClr>
                </a:solidFill>
              </a:rPr>
              <a:t>       Перечислите основные достижения/отличия, которые дают основания для победы в данной номинации. Это могут быть:</a:t>
            </a:r>
            <a:endParaRPr/>
          </a:p>
          <a:p>
            <a:pPr marL="457200" lvl="1" indent="0">
              <a:buNone/>
              <a:defRPr/>
            </a:pPr>
            <a:r>
              <a:rPr lang="ru-RU" sz="2000">
                <a:solidFill>
                  <a:schemeClr val="bg2">
                    <a:lumMod val="25000"/>
                  </a:schemeClr>
                </a:solidFill>
              </a:rPr>
              <a:t>успешный результат на рынке;</a:t>
            </a:r>
            <a:endParaRPr/>
          </a:p>
          <a:p>
            <a:pPr marL="457200" lvl="1" indent="0">
              <a:buNone/>
              <a:defRPr/>
            </a:pPr>
            <a:r>
              <a:rPr lang="ru-RU" sz="2000">
                <a:solidFill>
                  <a:schemeClr val="bg2">
                    <a:lumMod val="25000"/>
                  </a:schemeClr>
                </a:solidFill>
              </a:rPr>
              <a:t>Новая идея / новая ниша / новый продукт;</a:t>
            </a:r>
            <a:endParaRPr/>
          </a:p>
          <a:p>
            <a:pPr marL="457200" lvl="1" indent="0">
              <a:buNone/>
              <a:defRPr/>
            </a:pPr>
            <a:r>
              <a:rPr lang="ru-RU" sz="2000">
                <a:solidFill>
                  <a:schemeClr val="bg2">
                    <a:lumMod val="25000"/>
                  </a:schemeClr>
                </a:solidFill>
              </a:rPr>
              <a:t>подтверждающие достижения исследования, рейтинги и т.п.</a:t>
            </a:r>
            <a:endParaRPr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Ф.И.О. докладчика</a:t>
            </a:r>
            <a:endParaRPr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5571E65-1972-4A9B-8289-80D2514436D2}" type="slidenum">
              <a:rPr lang="ru-RU"/>
              <a:t>3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0" y="0"/>
            <a:ext cx="1828800" cy="6858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noFill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3136950" y="199007"/>
            <a:ext cx="5479331" cy="1861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390525">
              <a:defRPr/>
            </a:pPr>
            <a:r>
              <a:rPr lang="ru-RU" sz="3200">
                <a:solidFill>
                  <a:schemeClr val="accent6">
                    <a:lumMod val="75000"/>
                  </a:schemeClr>
                </a:solidFill>
              </a:rPr>
              <a:t>ИННОВАЦИИ</a:t>
            </a:r>
            <a:endParaRPr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783632" y="2204864"/>
            <a:ext cx="6840760" cy="3600400"/>
          </a:xfrm>
          <a:prstGeom prst="rect">
            <a:avLst/>
          </a:prstGeom>
        </p:spPr>
        <p:txBody>
          <a:bodyPr lIns="0"/>
          <a:lstStyle>
            <a:lvl1pPr marL="342900" indent="-342900" algn="l" defTabSz="914400">
              <a:spcBef>
                <a:spcPts val="0"/>
              </a:spcBef>
              <a:buFont typeface="Arial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>
              <a:spcBef>
                <a:spcPts val="0"/>
              </a:spcBef>
              <a:buFont typeface="Arial"/>
              <a:buChar char="–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spcBef>
                <a:spcPts val="0"/>
              </a:spcBef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spcBef>
                <a:spcPts val="0"/>
              </a:spcBef>
              <a:buFont typeface="Arial"/>
              <a:buChar char="–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spcBef>
                <a:spcPts val="0"/>
              </a:spcBef>
              <a:buFont typeface="Arial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4500" indent="12700">
              <a:buNone/>
              <a:defRPr/>
            </a:pPr>
            <a:r>
              <a:rPr lang="ru-RU" sz="2000">
                <a:solidFill>
                  <a:schemeClr val="bg2">
                    <a:lumMod val="25000"/>
                  </a:schemeClr>
                </a:solidFill>
              </a:rPr>
              <a:t>       Опишите инновации или новые подходы, которые вы привнесли в свою работу, на рынок, которые повлияли на индустрию в целом.</a:t>
            </a:r>
            <a:endParaRPr/>
          </a:p>
          <a:p>
            <a:pPr marL="444500" lvl="1" indent="12700">
              <a:buNone/>
              <a:defRPr/>
            </a:pPr>
            <a:endParaRPr lang="ru-RU" sz="200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Ф.И.О. докладчика</a:t>
            </a:r>
            <a:endParaRPr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5571E65-1972-4A9B-8289-80D2514436D2}" type="slidenum">
              <a:rPr lang="ru-RU"/>
              <a:t>4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0" y="0"/>
            <a:ext cx="1828801" cy="6858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noFill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3136950" y="199007"/>
            <a:ext cx="5479331" cy="1861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7000"/>
              </a:lnSpc>
              <a:spcAft>
                <a:spcPts val="800"/>
              </a:spcAft>
              <a:defRPr/>
            </a:pPr>
            <a:r>
              <a:rPr lang="ru-RU" sz="3200">
                <a:solidFill>
                  <a:schemeClr val="accent6">
                    <a:lumMod val="75000"/>
                  </a:schemeClr>
                </a:solidFill>
              </a:rPr>
              <a:t>ЭФФЕКТИВНОСТЬ </a:t>
            </a:r>
            <a:endParaRPr/>
          </a:p>
          <a:p>
            <a:pPr algn="ctr">
              <a:lnSpc>
                <a:spcPct val="107000"/>
              </a:lnSpc>
              <a:spcAft>
                <a:spcPts val="800"/>
              </a:spcAft>
              <a:defRPr/>
            </a:pPr>
            <a:r>
              <a:rPr lang="ru-RU" sz="1800">
                <a:solidFill>
                  <a:schemeClr val="accent6">
                    <a:lumMod val="75000"/>
                  </a:schemeClr>
                </a:solidFill>
                <a:latin typeface="Franklin Gothic Book"/>
                <a:ea typeface="Calibri"/>
                <a:cs typeface="Times New Roman"/>
              </a:rPr>
              <a:t>(экономическая, динамика развития, доля на рынке)</a:t>
            </a:r>
            <a:endParaRPr lang="ru-RU" sz="180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215680" y="2204864"/>
            <a:ext cx="6840760" cy="3600400"/>
          </a:xfrm>
          <a:prstGeom prst="rect">
            <a:avLst/>
          </a:prstGeom>
        </p:spPr>
        <p:txBody>
          <a:bodyPr lIns="0"/>
          <a:lstStyle>
            <a:lvl1pPr marL="342900" indent="-342900" algn="l" defTabSz="914400">
              <a:spcBef>
                <a:spcPts val="0"/>
              </a:spcBef>
              <a:buFont typeface="Arial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>
              <a:spcBef>
                <a:spcPts val="0"/>
              </a:spcBef>
              <a:buFont typeface="Arial"/>
              <a:buChar char="–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spcBef>
                <a:spcPts val="0"/>
              </a:spcBef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spcBef>
                <a:spcPts val="0"/>
              </a:spcBef>
              <a:buFont typeface="Arial"/>
              <a:buChar char="–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spcBef>
                <a:spcPts val="0"/>
              </a:spcBef>
              <a:buFont typeface="Arial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ru-RU" sz="2000">
                <a:solidFill>
                  <a:schemeClr val="bg2">
                    <a:lumMod val="25000"/>
                  </a:schemeClr>
                </a:solidFill>
              </a:rPr>
              <a:t>       На этом слайде опишите как и какими темпами развивается ваша компания/проект. Важно показать, что это развитие происходит опережающими темпами по сравнению с другими участниками отрасли/конкурентами. </a:t>
            </a:r>
            <a:endParaRPr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Ф.И.О. докладчика</a:t>
            </a:r>
            <a:endParaRPr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5571E65-1972-4A9B-8289-80D2514436D2}" type="slidenum">
              <a:rPr lang="ru-RU"/>
              <a:t>5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0" y="0"/>
            <a:ext cx="1828800" cy="6858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noFill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3136950" y="199007"/>
            <a:ext cx="5479331" cy="1861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390525">
              <a:defRPr/>
            </a:pPr>
            <a:r>
              <a:rPr lang="ru-RU" sz="3200">
                <a:solidFill>
                  <a:schemeClr val="accent6">
                    <a:lumMod val="75000"/>
                  </a:schemeClr>
                </a:solidFill>
              </a:rPr>
              <a:t>ПРИЗНАНИЕ УСПЕХА</a:t>
            </a:r>
            <a:endParaRPr/>
          </a:p>
          <a:p>
            <a:pPr algn="l" defTabSz="390525">
              <a:defRPr/>
            </a:pPr>
            <a:r>
              <a:rPr lang="ru-RU" sz="1800">
                <a:solidFill>
                  <a:schemeClr val="accent6">
                    <a:lumMod val="75000"/>
                  </a:schemeClr>
                </a:solidFill>
                <a:latin typeface="Franklin Gothic Book"/>
                <a:ea typeface="Calibri"/>
                <a:cs typeface="Times New Roman"/>
              </a:rPr>
              <a:t>(деловая репутация, узнаваемость бренда)</a:t>
            </a:r>
            <a:endParaRPr lang="ru-RU" sz="320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783632" y="2204864"/>
            <a:ext cx="6840760" cy="3600400"/>
          </a:xfrm>
          <a:prstGeom prst="rect">
            <a:avLst/>
          </a:prstGeom>
        </p:spPr>
        <p:txBody>
          <a:bodyPr lIns="0"/>
          <a:lstStyle>
            <a:lvl1pPr marL="342900" indent="-342900" algn="l" defTabSz="914400">
              <a:spcBef>
                <a:spcPts val="0"/>
              </a:spcBef>
              <a:buFont typeface="Arial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>
              <a:spcBef>
                <a:spcPts val="0"/>
              </a:spcBef>
              <a:buFont typeface="Arial"/>
              <a:buChar char="–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spcBef>
                <a:spcPts val="0"/>
              </a:spcBef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spcBef>
                <a:spcPts val="0"/>
              </a:spcBef>
              <a:buFont typeface="Arial"/>
              <a:buChar char="–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spcBef>
                <a:spcPts val="0"/>
              </a:spcBef>
              <a:buFont typeface="Arial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4500" indent="0">
              <a:buNone/>
              <a:defRPr/>
            </a:pPr>
            <a:r>
              <a:rPr lang="ru-RU" sz="2000">
                <a:solidFill>
                  <a:schemeClr val="bg2">
                    <a:lumMod val="25000"/>
                  </a:schemeClr>
                </a:solidFill>
              </a:rPr>
              <a:t>       Укажите все имеющиеся достижения представляемой компании/проекта</a:t>
            </a:r>
            <a:r>
              <a:rPr lang="en-US" sz="2000">
                <a:solidFill>
                  <a:schemeClr val="bg2">
                    <a:lumMod val="25000"/>
                  </a:schemeClr>
                </a:solidFill>
              </a:rPr>
              <a:t>/</a:t>
            </a:r>
            <a:r>
              <a:rPr lang="ru-RU" sz="2000">
                <a:solidFill>
                  <a:schemeClr val="bg2">
                    <a:lumMod val="25000"/>
                  </a:schemeClr>
                </a:solidFill>
              </a:rPr>
              <a:t>товара на рынке. Это могут быть:</a:t>
            </a:r>
            <a:endParaRPr/>
          </a:p>
          <a:p>
            <a:pPr marL="457200" lvl="1" indent="0">
              <a:buNone/>
              <a:defRPr/>
            </a:pPr>
            <a:r>
              <a:rPr lang="ru-RU" sz="2000">
                <a:solidFill>
                  <a:schemeClr val="bg2">
                    <a:lumMod val="25000"/>
                  </a:schemeClr>
                </a:solidFill>
              </a:rPr>
              <a:t>- популярность у аудитории детей и родителей;</a:t>
            </a:r>
            <a:endParaRPr/>
          </a:p>
          <a:p>
            <a:pPr marL="457200" lvl="1" indent="0">
              <a:buNone/>
              <a:defRPr/>
            </a:pPr>
            <a:r>
              <a:rPr lang="ru-RU" sz="2000">
                <a:solidFill>
                  <a:schemeClr val="bg2">
                    <a:lumMod val="25000"/>
                  </a:schemeClr>
                </a:solidFill>
              </a:rPr>
              <a:t>- распространение в торговых сетях;</a:t>
            </a:r>
            <a:endParaRPr/>
          </a:p>
          <a:p>
            <a:pPr marL="457200" lvl="1" indent="0">
              <a:buNone/>
              <a:defRPr/>
            </a:pPr>
            <a:r>
              <a:rPr lang="ru-RU" sz="2000">
                <a:solidFill>
                  <a:schemeClr val="bg2">
                    <a:lumMod val="25000"/>
                  </a:schemeClr>
                </a:solidFill>
              </a:rPr>
              <a:t>- финансовые показатели продаж;</a:t>
            </a:r>
            <a:endParaRPr/>
          </a:p>
          <a:p>
            <a:pPr marL="457200" lvl="1" indent="0">
              <a:buNone/>
              <a:defRPr/>
            </a:pPr>
            <a:r>
              <a:rPr lang="ru-RU" sz="2000">
                <a:solidFill>
                  <a:schemeClr val="bg2">
                    <a:lumMod val="25000"/>
                  </a:schemeClr>
                </a:solidFill>
              </a:rPr>
              <a:t>- другие признаки признания</a:t>
            </a:r>
            <a:endParaRPr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Ф.И.О. докладчика</a:t>
            </a:r>
            <a:endParaRPr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5571E65-1972-4A9B-8289-80D2514436D2}" type="slidenum">
              <a:rPr lang="ru-RU"/>
              <a:t>6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-986" y="0"/>
            <a:ext cx="1828800" cy="6858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noFill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3136950" y="199007"/>
            <a:ext cx="5479331" cy="1861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390525">
              <a:defRPr/>
            </a:pPr>
            <a:r>
              <a:rPr lang="ru-RU" sz="3200">
                <a:solidFill>
                  <a:schemeClr val="accent6">
                    <a:lumMod val="75000"/>
                  </a:schemeClr>
                </a:solidFill>
              </a:rPr>
              <a:t>СОЦИАЛЬНАЯ ЗНАЧИМОСТЬ</a:t>
            </a:r>
            <a:endParaRPr/>
          </a:p>
          <a:p>
            <a:pPr algn="l" defTabSz="390525">
              <a:defRPr/>
            </a:pPr>
            <a:r>
              <a:rPr lang="ru-RU" sz="1800">
                <a:solidFill>
                  <a:schemeClr val="accent6">
                    <a:lumMod val="75000"/>
                  </a:schemeClr>
                </a:solidFill>
                <a:latin typeface="Franklin Gothic Book"/>
                <a:ea typeface="Calibri"/>
                <a:cs typeface="Times New Roman"/>
              </a:rPr>
              <a:t>(этичные бизнес-процессы и действия в социальной, экономической и экологической сферах)</a:t>
            </a:r>
            <a:endParaRPr lang="ru-RU" sz="320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783632" y="2204864"/>
            <a:ext cx="6840760" cy="3600400"/>
          </a:xfrm>
          <a:prstGeom prst="rect">
            <a:avLst/>
          </a:prstGeom>
        </p:spPr>
        <p:txBody>
          <a:bodyPr lIns="0"/>
          <a:lstStyle>
            <a:lvl1pPr marL="342900" indent="-342900" algn="l" defTabSz="914400">
              <a:spcBef>
                <a:spcPts val="0"/>
              </a:spcBef>
              <a:buFont typeface="Arial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>
              <a:spcBef>
                <a:spcPts val="0"/>
              </a:spcBef>
              <a:buFont typeface="Arial"/>
              <a:buChar char="–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spcBef>
                <a:spcPts val="0"/>
              </a:spcBef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spcBef>
                <a:spcPts val="0"/>
              </a:spcBef>
              <a:buFont typeface="Arial"/>
              <a:buChar char="–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spcBef>
                <a:spcPts val="0"/>
              </a:spcBef>
              <a:buFont typeface="Arial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0">
              <a:buNone/>
              <a:defRPr/>
            </a:pPr>
            <a:r>
              <a:rPr lang="ru-RU" sz="2000">
                <a:solidFill>
                  <a:schemeClr val="bg2">
                    <a:lumMod val="25000"/>
                  </a:schemeClr>
                </a:solidFill>
              </a:rPr>
              <a:t>       Опишите социальное значение компании/проекта, а именно:</a:t>
            </a:r>
            <a:endParaRPr/>
          </a:p>
          <a:p>
            <a:pPr marL="457200" lvl="1" indent="0">
              <a:buNone/>
              <a:defRPr/>
            </a:pPr>
            <a:r>
              <a:rPr lang="ru-RU" sz="2000">
                <a:solidFill>
                  <a:schemeClr val="bg2">
                    <a:lumMod val="25000"/>
                  </a:schemeClr>
                </a:solidFill>
              </a:rPr>
              <a:t>- улучшение здоровья детей;</a:t>
            </a:r>
            <a:endParaRPr/>
          </a:p>
          <a:p>
            <a:pPr marL="457200" lvl="1" indent="0">
              <a:buNone/>
              <a:defRPr/>
            </a:pPr>
            <a:r>
              <a:rPr lang="ru-RU" sz="2000">
                <a:solidFill>
                  <a:schemeClr val="bg2">
                    <a:lumMod val="25000"/>
                  </a:schemeClr>
                </a:solidFill>
              </a:rPr>
              <a:t>- развитие и навыки;</a:t>
            </a:r>
            <a:endParaRPr/>
          </a:p>
          <a:p>
            <a:pPr marL="457200" lvl="1" indent="0">
              <a:buNone/>
              <a:defRPr/>
            </a:pPr>
            <a:r>
              <a:rPr lang="ru-RU" sz="2000">
                <a:solidFill>
                  <a:schemeClr val="bg2">
                    <a:lumMod val="25000"/>
                  </a:schemeClr>
                </a:solidFill>
              </a:rPr>
              <a:t>- безопасность и забота; </a:t>
            </a:r>
            <a:endParaRPr/>
          </a:p>
          <a:p>
            <a:pPr marL="457200" lvl="1" indent="0">
              <a:buNone/>
              <a:defRPr/>
            </a:pPr>
            <a:r>
              <a:rPr lang="ru-RU" sz="2000">
                <a:solidFill>
                  <a:schemeClr val="bg2">
                    <a:lumMod val="25000"/>
                  </a:schemeClr>
                </a:solidFill>
              </a:rPr>
              <a:t>- воспитательный фактор.</a:t>
            </a:r>
            <a:endParaRPr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 bwMode="auto">
          <a:xfrm>
            <a:off x="4151784" y="6356351"/>
            <a:ext cx="3874616" cy="365125"/>
          </a:xfrm>
        </p:spPr>
        <p:txBody>
          <a:bodyPr/>
          <a:lstStyle/>
          <a:p>
            <a:pPr>
              <a:defRPr/>
            </a:pPr>
            <a:r>
              <a:rPr lang="ru-RU"/>
              <a:t>Ф.И.О. докладчика</a:t>
            </a:r>
            <a:endParaRPr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5571E65-1972-4A9B-8289-80D2514436D2}" type="slidenum">
              <a:rPr lang="ru-RU"/>
              <a:t>7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0" y="0"/>
            <a:ext cx="1828800" cy="6858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3136950" y="199007"/>
            <a:ext cx="6991499" cy="1861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390525">
              <a:defRPr/>
            </a:pPr>
            <a:r>
              <a:rPr lang="ru-RU" sz="2800">
                <a:solidFill>
                  <a:schemeClr val="accent6">
                    <a:lumMod val="75000"/>
                  </a:schemeClr>
                </a:solidFill>
              </a:rPr>
              <a:t>ПРЕИМУЩЕСТВА И ОСОБЕННОСТИ</a:t>
            </a:r>
            <a:endParaRPr/>
          </a:p>
          <a:p>
            <a:pPr algn="l" defTabSz="390525">
              <a:defRPr/>
            </a:pPr>
            <a:r>
              <a:rPr lang="ru-RU" sz="1800">
                <a:solidFill>
                  <a:schemeClr val="accent6">
                    <a:lumMod val="75000"/>
                  </a:schemeClr>
                </a:solidFill>
                <a:latin typeface="Franklin Gothic Book"/>
                <a:ea typeface="Calibri"/>
                <a:cs typeface="Times New Roman"/>
              </a:rPr>
              <a:t>Качество (система менеджмента, процессы, лучшие практики, прозрачность ведения бизнеса, принципы управления)</a:t>
            </a:r>
            <a:endParaRPr lang="ru-RU" sz="280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5571E65-1972-4A9B-8289-80D2514436D2}" type="slidenum">
              <a:rPr lang="ru-RU"/>
              <a:t>8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 bwMode="auto">
          <a:xfrm>
            <a:off x="2567609" y="4077072"/>
            <a:ext cx="7416824" cy="2308324"/>
          </a:xfrm>
          <a:prstGeom prst="rect">
            <a:avLst/>
          </a:prstGeom>
          <a:noFill/>
        </p:spPr>
        <p:txBody>
          <a:bodyPr wrap="square" lIns="0" rtlCol="0">
            <a:noAutofit/>
          </a:bodyPr>
          <a:lstStyle/>
          <a:p>
            <a:pPr>
              <a:defRPr/>
            </a:pPr>
            <a:endParaRPr lang="ru-RU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2783632" y="2204864"/>
            <a:ext cx="6840760" cy="3600400"/>
          </a:xfrm>
          <a:prstGeom prst="rect">
            <a:avLst/>
          </a:prstGeom>
        </p:spPr>
        <p:txBody>
          <a:bodyPr lIns="0"/>
          <a:lstStyle>
            <a:lvl1pPr marL="342900" indent="-342900" algn="l" defTabSz="914400">
              <a:spcBef>
                <a:spcPts val="0"/>
              </a:spcBef>
              <a:buFont typeface="Arial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>
              <a:spcBef>
                <a:spcPts val="0"/>
              </a:spcBef>
              <a:buFont typeface="Arial"/>
              <a:buChar char="–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spcBef>
                <a:spcPts val="0"/>
              </a:spcBef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spcBef>
                <a:spcPts val="0"/>
              </a:spcBef>
              <a:buFont typeface="Arial"/>
              <a:buChar char="–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spcBef>
                <a:spcPts val="0"/>
              </a:spcBef>
              <a:buFont typeface="Arial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0">
              <a:buNone/>
              <a:defRPr/>
            </a:pPr>
            <a:r>
              <a:rPr lang="ru-RU" sz="2000">
                <a:solidFill>
                  <a:schemeClr val="bg2">
                    <a:lumMod val="25000"/>
                  </a:schemeClr>
                </a:solidFill>
              </a:rPr>
              <a:t>       Расскажите о том, что присуще именно вашей услуге, что отличает ее от других, особенности, которые выделяют ее.</a:t>
            </a:r>
            <a:endParaRPr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0" y="0"/>
            <a:ext cx="1828800" cy="6858000"/>
          </a:xfrm>
          <a:prstGeom prst="rect">
            <a:avLst/>
          </a:prstGeom>
        </p:spPr>
      </p:pic>
      <p:sp>
        <p:nvSpPr>
          <p:cNvPr id="10" name="Нижний колонтитул 6"/>
          <p:cNvSpPr>
            <a:spLocks noGrp="1"/>
          </p:cNvSpPr>
          <p:nvPr>
            <p:ph type="ftr" sz="quarter" idx="11"/>
          </p:nvPr>
        </p:nvSpPr>
        <p:spPr bwMode="auto">
          <a:xfrm>
            <a:off x="4151784" y="6356351"/>
            <a:ext cx="3874616" cy="365125"/>
          </a:xfrm>
        </p:spPr>
        <p:txBody>
          <a:bodyPr/>
          <a:lstStyle/>
          <a:p>
            <a:pPr>
              <a:defRPr/>
            </a:pPr>
            <a:r>
              <a:rPr lang="ru-RU"/>
              <a:t>Ф.И.О. докладчика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3136950" y="199007"/>
            <a:ext cx="6991499" cy="1861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390525">
              <a:defRPr/>
            </a:pPr>
            <a:r>
              <a:rPr lang="ru-RU" sz="2800">
                <a:solidFill>
                  <a:schemeClr val="accent6">
                    <a:lumMod val="75000"/>
                  </a:schemeClr>
                </a:solidFill>
              </a:rPr>
              <a:t>БРЕНД ГОДА </a:t>
            </a:r>
            <a:endParaRPr/>
          </a:p>
          <a:p>
            <a:pPr algn="l" defTabSz="390525">
              <a:defRPr/>
            </a:pPr>
            <a:r>
              <a:rPr lang="ru-RU" sz="1800">
                <a:solidFill>
                  <a:schemeClr val="accent6">
                    <a:lumMod val="75000"/>
                  </a:schemeClr>
                </a:solidFill>
                <a:latin typeface="Arial"/>
                <a:ea typeface="Calibri"/>
                <a:cs typeface="Arial"/>
              </a:rPr>
              <a:t>производство/торговля/ услуги</a:t>
            </a:r>
            <a:endParaRPr lang="ru-RU" sz="180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5571E65-1972-4A9B-8289-80D2514436D2}" type="slidenum">
              <a:rPr lang="ru-RU"/>
              <a:t>9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 bwMode="auto">
          <a:xfrm>
            <a:off x="2567609" y="4077072"/>
            <a:ext cx="7416824" cy="2308324"/>
          </a:xfrm>
          <a:prstGeom prst="rect">
            <a:avLst/>
          </a:prstGeom>
          <a:noFill/>
        </p:spPr>
        <p:txBody>
          <a:bodyPr wrap="square" lIns="0" rtlCol="0">
            <a:noAutofit/>
          </a:bodyPr>
          <a:lstStyle/>
          <a:p>
            <a:pPr>
              <a:defRPr/>
            </a:pPr>
            <a:endParaRPr lang="ru-RU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2783632" y="1916832"/>
            <a:ext cx="6840760" cy="3888432"/>
          </a:xfrm>
          <a:prstGeom prst="rect">
            <a:avLst/>
          </a:prstGeom>
        </p:spPr>
        <p:txBody>
          <a:bodyPr lIns="0"/>
          <a:lstStyle>
            <a:lvl1pPr marL="342900" indent="-342900" algn="l" defTabSz="914400">
              <a:spcBef>
                <a:spcPts val="0"/>
              </a:spcBef>
              <a:buFont typeface="Arial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>
              <a:spcBef>
                <a:spcPts val="0"/>
              </a:spcBef>
              <a:buFont typeface="Arial"/>
              <a:buChar char="–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spcBef>
                <a:spcPts val="0"/>
              </a:spcBef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spcBef>
                <a:spcPts val="0"/>
              </a:spcBef>
              <a:buFont typeface="Arial"/>
              <a:buChar char="–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spcBef>
                <a:spcPts val="0"/>
              </a:spcBef>
              <a:buFont typeface="Arial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0">
              <a:buNone/>
              <a:defRPr/>
            </a:pPr>
            <a:r>
              <a:rPr lang="ru-RU" sz="1800">
                <a:latin typeface="Franklin Gothic Book"/>
                <a:ea typeface="Calibri"/>
                <a:cs typeface="Times New Roman"/>
              </a:rPr>
              <a:t>Расскажите о политике бренда и обязательствах перед клиентами, принципах управления, прозрачности ведения бизнеса, социальной ответственности</a:t>
            </a:r>
            <a:endParaRPr lang="ru-RU" sz="200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0" y="0"/>
            <a:ext cx="1828800" cy="6858000"/>
          </a:xfrm>
          <a:prstGeom prst="rect">
            <a:avLst/>
          </a:prstGeom>
        </p:spPr>
      </p:pic>
      <p:sp>
        <p:nvSpPr>
          <p:cNvPr id="10" name="Нижний колонтитул 6"/>
          <p:cNvSpPr>
            <a:spLocks noGrp="1"/>
          </p:cNvSpPr>
          <p:nvPr>
            <p:ph type="ftr" sz="quarter" idx="11"/>
          </p:nvPr>
        </p:nvSpPr>
        <p:spPr bwMode="auto">
          <a:xfrm>
            <a:off x="4151784" y="6356351"/>
            <a:ext cx="3874616" cy="365125"/>
          </a:xfrm>
        </p:spPr>
        <p:txBody>
          <a:bodyPr/>
          <a:lstStyle/>
          <a:p>
            <a:pPr>
              <a:defRPr/>
            </a:pPr>
            <a:r>
              <a:rPr lang="ru-RU"/>
              <a:t>Ф.И.О. докладчика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Arial"/>
        <a:cs typeface="Arial"/>
      </a:majorFont>
      <a:minorFont>
        <a:latin typeface="Calibri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R7-Office/7.4.0.112</Application>
  <DocSecurity>0</DocSecurity>
  <PresentationFormat>Широкоэкранный</PresentationFormat>
  <Paragraphs>0</Paragraphs>
  <Slides>11</Slides>
  <Notes>11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Theme 1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auser14</dc:creator>
  <cp:keywords/>
  <dc:description/>
  <dc:identifier/>
  <dc:language/>
  <cp:lastModifiedBy>Вишневский Петр</cp:lastModifiedBy>
  <cp:revision>26</cp:revision>
  <dcterms:created xsi:type="dcterms:W3CDTF">2019-07-19T10:10:13Z</dcterms:created>
  <dcterms:modified xsi:type="dcterms:W3CDTF">2024-05-21T10:13:45Z</dcterms:modified>
  <cp:category/>
  <cp:contentStatus/>
  <cp:version/>
</cp:coreProperties>
</file>