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howGuides="1">
      <p:cViewPr varScale="1">
        <p:scale>
          <a:sx n="69" d="100"/>
          <a:sy n="69" d="100"/>
        </p:scale>
        <p:origin x="524" y="24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223207D-336E-4A16-9571-4B08AA669428}" type="datetime1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71B976-CC1B-4953-9FBE-1517C175C6D2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5571E65-1972-4A9B-8289-80D2514436D2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dt="0" ftr="1" hdr="0" sldNum="1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47153" y="1365745"/>
            <a:ext cx="5256584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500">
                <a:solidFill>
                  <a:schemeClr val="bg2">
                    <a:lumMod val="25000"/>
                  </a:schemeClr>
                </a:solidFill>
                <a:cs typeface="Arial"/>
              </a:rPr>
              <a:t>ЛУЧШАЯ ИНФРАСТРУКТУРА ДЛЯ ДЕТЕЙ</a:t>
            </a:r>
            <a:endParaRPr/>
          </a:p>
          <a:p>
            <a:pPr algn="l" defTabSz="390525">
              <a:defRPr/>
            </a:pPr>
            <a:r>
              <a:rPr lang="ru-RU" sz="2200">
                <a:solidFill>
                  <a:schemeClr val="bg2">
                    <a:lumMod val="25000"/>
                  </a:schemeClr>
                </a:solidFill>
              </a:rPr>
              <a:t>(название номинации)</a:t>
            </a:r>
            <a:endParaRPr/>
          </a:p>
          <a:p>
            <a:pPr algn="l" defTabSz="390525">
              <a:defRPr/>
            </a:pPr>
            <a:r>
              <a:rPr lang="ru-RU" sz="2200">
                <a:solidFill>
                  <a:schemeClr val="bg2">
                    <a:lumMod val="25000"/>
                  </a:schemeClr>
                </a:solidFill>
              </a:rPr>
              <a:t> </a:t>
            </a:r>
            <a:endParaRPr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15679" y="2852937"/>
            <a:ext cx="5584101" cy="1728192"/>
          </a:xfrm>
          <a:prstGeom prst="rect">
            <a:avLst/>
          </a:prstGeom>
        </p:spPr>
        <p:txBody>
          <a:bodyPr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77849">
              <a:spcBef>
                <a:spcPts val="0"/>
              </a:spcBef>
              <a:buNone/>
              <a:defRPr/>
            </a:pPr>
            <a:r>
              <a:rPr lang="ru-RU">
                <a:solidFill>
                  <a:srgbClr val="CA9B50"/>
                </a:solidFill>
              </a:rPr>
              <a:t>Укажите название компании, которая представляет номинацию, логотип</a:t>
            </a:r>
            <a:endParaRPr/>
          </a:p>
        </p:txBody>
      </p:sp>
      <p:sp>
        <p:nvSpPr>
          <p:cNvPr id="6" name="TextBox 5"/>
          <p:cNvSpPr txBox="1"/>
          <p:nvPr/>
        </p:nvSpPr>
        <p:spPr bwMode="auto">
          <a:xfrm>
            <a:off x="57359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9552384" y="1365744"/>
            <a:ext cx="1652704" cy="1810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4999"/>
              </a:lnSpc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ru-RU" sz="800">
                <a:latin typeface="Arial"/>
                <a:cs typeface="Arial"/>
              </a:rPr>
              <a:t>-</a:t>
            </a:r>
            <a:r>
              <a:rPr lang="ru-RU" sz="800">
                <a:latin typeface="Arial"/>
                <a:ea typeface="Times New Roman"/>
                <a:cs typeface="Arial"/>
              </a:rPr>
              <a:t>Лучшее пространство для детей и семей с </a:t>
            </a:r>
            <a:r>
              <a:rPr lang="ru-RU" sz="800">
                <a:latin typeface="Arial"/>
                <a:ea typeface="Times New Roman"/>
                <a:cs typeface="Arial"/>
              </a:rPr>
              <a:t>детьм</a:t>
            </a:r>
            <a:endParaRPr lang="ru-RU" sz="80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ru-RU" sz="800">
                <a:latin typeface="Arial"/>
                <a:ea typeface="Times New Roman"/>
                <a:cs typeface="Arial"/>
              </a:rPr>
              <a:t>Сервисы и услуги для детей</a:t>
            </a:r>
            <a:endParaRPr lang="ru-RU" sz="800">
              <a:latin typeface="Arial"/>
              <a:ea typeface="Calibri"/>
              <a:cs typeface="Arial"/>
            </a:endParaRPr>
          </a:p>
          <a:p>
            <a:pPr marL="715963" algn="just">
              <a:lnSpc>
                <a:spcPct val="150000"/>
              </a:lnSpc>
              <a:defRPr/>
            </a:pPr>
            <a:r>
              <a:rPr lang="ru-RU" sz="800">
                <a:solidFill>
                  <a:srgbClr val="FF0000"/>
                </a:solidFill>
                <a:latin typeface="Arial"/>
                <a:cs typeface="Arial"/>
              </a:rPr>
              <a:t>Подстрочник удалить после выбора</a:t>
            </a:r>
            <a:endParaRPr/>
          </a:p>
          <a:p>
            <a:pPr>
              <a:defRPr/>
            </a:pPr>
            <a:endParaRPr lang="ru-RU" sz="800"/>
          </a:p>
        </p:txBody>
      </p:sp>
      <p:sp>
        <p:nvSpPr>
          <p:cNvPr id="18" name="TextBox 17"/>
          <p:cNvSpPr txBox="1"/>
          <p:nvPr/>
        </p:nvSpPr>
        <p:spPr bwMode="auto">
          <a:xfrm>
            <a:off x="3343337" y="4509119"/>
            <a:ext cx="57015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390525">
              <a:defRPr/>
            </a:pPr>
            <a:r>
              <a:rPr lang="ru-RU">
                <a:solidFill>
                  <a:schemeClr val="bg2">
                    <a:lumMod val="25000"/>
                  </a:schemeClr>
                </a:solidFill>
              </a:rPr>
              <a:t>Наименование продукта (серии)</a:t>
            </a:r>
            <a:endParaRPr/>
          </a:p>
          <a:p>
            <a:pPr algn="l" defTabSz="390525">
              <a:defRPr/>
            </a:pPr>
            <a:r>
              <a:rPr lang="ru-RU">
                <a:solidFill>
                  <a:schemeClr val="bg2">
                    <a:lumMod val="25000"/>
                  </a:schemeClr>
                </a:solidFill>
              </a:rPr>
              <a:t>Бренд  </a:t>
            </a:r>
            <a:endParaRPr lang="ru-RU" sz="180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-16373" y="0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88640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bg2">
                    <a:lumMod val="25000"/>
                  </a:schemeClr>
                </a:solidFill>
              </a:rPr>
              <a:t>ВИЗИТНАЯ КАРТОЧКА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359696" y="1988840"/>
            <a:ext cx="6840760" cy="4464496"/>
          </a:xfrm>
          <a:prstGeom prst="rect">
            <a:avLst/>
          </a:prstGeom>
        </p:spPr>
        <p:txBody>
          <a:bodyPr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265113">
              <a:spcBef>
                <a:spcPts val="3200"/>
              </a:spcBef>
              <a:buNone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Кратко представьте свою компанию/проект:</a:t>
            </a:r>
            <a:endParaRPr/>
          </a:p>
          <a:p>
            <a:pPr marL="354013" lvl="1" indent="-265113">
              <a:spcBef>
                <a:spcPts val="3200"/>
              </a:spcBef>
              <a:buNone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- Специализация</a:t>
            </a:r>
            <a:endParaRPr/>
          </a:p>
          <a:p>
            <a:pPr marL="354013" lvl="1" indent="-265113">
              <a:spcBef>
                <a:spcPts val="3200"/>
              </a:spcBef>
              <a:buNone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- Особенности/отличия </a:t>
            </a:r>
            <a:endParaRPr/>
          </a:p>
          <a:p>
            <a:pPr marL="354013" lvl="1" indent="-265113">
              <a:spcBef>
                <a:spcPts val="3200"/>
              </a:spcBef>
              <a:buNone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Для кого предназначен товар</a:t>
            </a:r>
            <a:r>
              <a:rPr lang="en-US" sz="120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услуга </a:t>
            </a:r>
            <a:endParaRPr/>
          </a:p>
          <a:p>
            <a:pPr marL="354013" lvl="1" indent="-265113">
              <a:spcBef>
                <a:spcPts val="3200"/>
              </a:spcBef>
              <a:buFontTx/>
              <a:buChar char="-"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Возрастная категория детей</a:t>
            </a:r>
            <a:endParaRPr/>
          </a:p>
          <a:p>
            <a:pPr marL="354013" lvl="1" indent="-265113">
              <a:spcBef>
                <a:spcPts val="3200"/>
              </a:spcBef>
              <a:buFontTx/>
              <a:buChar char="-"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Логотип или фото продукта</a:t>
            </a:r>
            <a:r>
              <a:rPr lang="en-US" sz="1200">
                <a:solidFill>
                  <a:schemeClr val="bg2">
                    <a:lumMod val="25000"/>
                  </a:schemeClr>
                </a:solidFill>
              </a:rPr>
              <a:t>/</a:t>
            </a:r>
            <a:endParaRPr lang="ru-RU" sz="1200">
              <a:solidFill>
                <a:schemeClr val="bg2">
                  <a:lumMod val="25000"/>
                </a:schemeClr>
              </a:solidFill>
            </a:endParaRPr>
          </a:p>
          <a:p>
            <a:pPr marL="88900" lvl="1" indent="0">
              <a:spcBef>
                <a:spcPts val="3200"/>
              </a:spcBef>
              <a:buNone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если услуга, то фото заявителя.</a:t>
            </a:r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7536160" y="3484741"/>
            <a:ext cx="266429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800" b="1">
                <a:ln w="1905"/>
                <a:solidFill>
                  <a:schemeClr val="bg1">
                    <a:lumMod val="85000"/>
                  </a:schemeClr>
                </a:solidFill>
              </a:rPr>
              <a:t>LOGO</a:t>
            </a:r>
            <a:endParaRPr lang="ru-RU" sz="4800" b="1">
              <a:ln w="1905"/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ru-RU" sz="4800" b="1">
                <a:ln w="1905"/>
                <a:solidFill>
                  <a:schemeClr val="bg1">
                    <a:lumMod val="85000"/>
                  </a:schemeClr>
                </a:solidFill>
              </a:rPr>
              <a:t>или фото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-13196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bg2">
                    <a:lumMod val="25000"/>
                  </a:schemeClr>
                </a:solidFill>
              </a:rPr>
              <a:t>КЛЮЧЕВЫЕ РЕЗУЛЬТАТЫ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Перечислите основные достижения/отличия, которые дают основания для победы в данной номинации. Это могут быть: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Успешный результат на рынке;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Новая идея / новая ниша / новый продукт;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Подтверждающие достижения исследования, рейтинги и т.п.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3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-13196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bg2">
                    <a:lumMod val="25000"/>
                  </a:schemeClr>
                </a:solidFill>
              </a:rPr>
              <a:t>ИННОВАЦИИ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1270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Опишите инновации или новые подходы, которые вы привнесли в свою работу, на рынок, которые повлияли на индустрию в целом.</a:t>
            </a:r>
            <a:endParaRPr/>
          </a:p>
          <a:p>
            <a:pPr marL="444500" lvl="1" indent="12700">
              <a:buNone/>
              <a:defRPr/>
            </a:pPr>
            <a:endParaRPr lang="ru-RU" sz="200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4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-13196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bg2">
                    <a:lumMod val="25000"/>
                  </a:schemeClr>
                </a:solidFill>
              </a:rPr>
              <a:t>ДИНАМИКА РАЗВИТИЯ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15680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На этом слайде опишите как и какими темпами развивается ваша компания/проект. Важно показать, что это развитие происходит опережающими темпами по сравнению с другими участниками отрасли/конкурентами. 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5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-13196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bg2">
                    <a:lumMod val="25000"/>
                  </a:schemeClr>
                </a:solidFill>
              </a:rPr>
              <a:t>ПРИЗНАНИЕ УСПЕХА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Укажите все имеющиеся достижения представляемой компании/проекта</a:t>
            </a:r>
            <a:r>
              <a:rPr lang="en-US" sz="200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товара на рынке. Это могут быть: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популярность у аудитории детей и родителей;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распространение в торговых сетях;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финансовые показатели продаж;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другие признаки признания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6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-13196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bg2">
                    <a:lumMod val="25000"/>
                  </a:schemeClr>
                </a:solidFill>
              </a:rPr>
              <a:t>СОЦИАЛЬНАЯ ЗНАЧИМОСТЬ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Опишите социальное значение компании/проекта, а именно: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улучшение здоровья детей;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развитие и навыки;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безопасность и забота; 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воспитательный фактор.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7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-13196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bg2">
                    <a:lumMod val="25000"/>
                  </a:schemeClr>
                </a:solidFill>
              </a:rPr>
              <a:t>КОНТАКТНАЯ ИНФОРМАЦИЯ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Укажите название номинируемого бренда/компании/проекта.</a:t>
            </a:r>
            <a:br>
              <a:rPr lang="ru-RU" sz="200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ФИО докладчика.</a:t>
            </a:r>
            <a:br>
              <a:rPr lang="ru-RU" sz="200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Название компании.</a:t>
            </a:r>
            <a:br>
              <a:rPr lang="ru-RU" sz="200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Способ связи (тел., эл. адрес, сайт компании).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8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-13196"/>
            <a:ext cx="1847528" cy="69282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R7-Office/7.4.0.112</Application>
  <DocSecurity>0</DocSecurity>
  <PresentationFormat>Широкоэкранный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auser14</dc:creator>
  <cp:keywords/>
  <dc:description/>
  <dc:identifier/>
  <dc:language/>
  <cp:lastModifiedBy>Вишневский Петр</cp:lastModifiedBy>
  <cp:revision>22</cp:revision>
  <dcterms:created xsi:type="dcterms:W3CDTF">2019-07-19T10:10:13Z</dcterms:created>
  <dcterms:modified xsi:type="dcterms:W3CDTF">2024-05-20T09:30:39Z</dcterms:modified>
  <cp:category/>
  <cp:contentStatus/>
  <cp:version/>
</cp:coreProperties>
</file>