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7" r:id="rId2"/>
    <p:sldId id="258" r:id="rId3"/>
    <p:sldId id="260" r:id="rId4"/>
    <p:sldId id="261" r:id="rId5"/>
    <p:sldId id="262" r:id="rId6"/>
    <p:sldId id="263" r:id="rId7"/>
    <p:sldId id="264" r:id="rId8"/>
    <p:sldId id="266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A9B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06" d="100"/>
          <a:sy n="106" d="100"/>
        </p:scale>
        <p:origin x="1050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4FAE96-0BCE-4D5F-8995-8A26F4266F38}" type="datetimeFigureOut">
              <a:rPr lang="ru-RU" smtClean="0"/>
              <a:t>29.06.2020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B9267C-8DF0-4214-8E80-50E40F5602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56218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3207D-336E-4A16-9571-4B08AA669428}" type="datetime1">
              <a:rPr lang="ru-RU" smtClean="0"/>
              <a:t>29.06.2020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Ф.И.О. заявителя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71E65-1972-4A9B-8289-80D2514436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71616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71B976-CC1B-4953-9FBE-1517C175C6D2}" type="datetime1">
              <a:rPr lang="ru-RU" smtClean="0"/>
              <a:t>29.06.2020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/>
              <a:t>Ф.И.О. заявителя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571E65-1972-4A9B-8289-80D2514436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4141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Рисунок 22">
            <a:extLst>
              <a:ext uri="{FF2B5EF4-FFF2-40B4-BE49-F238E27FC236}">
                <a16:creationId xmlns:a16="http://schemas.microsoft.com/office/drawing/2014/main" xmlns="" id="{DF3959E4-F44B-422B-8F8E-3EE26395D90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Rectangle 1"/>
          <p:cNvSpPr txBox="1">
            <a:spLocks noChangeArrowheads="1"/>
          </p:cNvSpPr>
          <p:nvPr/>
        </p:nvSpPr>
        <p:spPr>
          <a:xfrm>
            <a:off x="1619672" y="1567160"/>
            <a:ext cx="6588732" cy="18618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defTabSz="390525"/>
            <a:r>
              <a:rPr lang="ru-RU" sz="3200" dirty="0" smtClean="0">
                <a:solidFill>
                  <a:schemeClr val="accent6">
                    <a:lumMod val="75000"/>
                  </a:schemeClr>
                </a:solidFill>
              </a:rPr>
              <a:t>ПРОДУКЦИЯ ГОДА</a:t>
            </a:r>
          </a:p>
          <a:p>
            <a:pPr algn="l" defTabSz="390525"/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</a:rPr>
              <a:t>/</a:t>
            </a:r>
            <a:r>
              <a:rPr lang="ru-RU" sz="3200" dirty="0" smtClean="0">
                <a:solidFill>
                  <a:srgbClr val="FF0000"/>
                </a:solidFill>
              </a:rPr>
              <a:t>номинация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1655676" y="3429000"/>
            <a:ext cx="6552728" cy="1944216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577850">
              <a:spcBef>
                <a:spcPct val="0"/>
              </a:spcBef>
              <a:buNone/>
            </a:pPr>
            <a:r>
              <a:rPr lang="ru-RU" dirty="0" smtClean="0">
                <a:solidFill>
                  <a:srgbClr val="CA9B50"/>
                </a:solidFill>
              </a:rPr>
              <a:t>Укажите название компании, которая представляет номинацию, логотип</a:t>
            </a:r>
            <a:endParaRPr lang="ru-RU" dirty="0">
              <a:solidFill>
                <a:srgbClr val="CA9B5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11960" y="5373216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649067" y="5169966"/>
            <a:ext cx="184281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905"/>
                <a:solidFill>
                  <a:schemeClr val="bg1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LOGO</a:t>
            </a:r>
            <a:endParaRPr lang="ru-RU" sz="5400" b="1" cap="none" spc="0" dirty="0">
              <a:ln w="1905"/>
              <a:solidFill>
                <a:schemeClr val="bg1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Ф.И.О. заявителя</a:t>
            </a:r>
            <a:endParaRPr lang="ru-RU" dirty="0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71E65-1972-4A9B-8289-80D2514436D2}" type="slidenum">
              <a:rPr lang="ru-RU" smtClean="0"/>
              <a:t>1</a:t>
            </a:fld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5076056" y="185028"/>
            <a:ext cx="4968552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15963" indent="0" algn="just">
              <a:lnSpc>
                <a:spcPct val="150000"/>
              </a:lnSpc>
              <a:buNone/>
            </a:pPr>
            <a:r>
              <a:rPr lang="ru-RU" sz="800" dirty="0">
                <a:latin typeface="Arial" panose="020B0604020202020204" pitchFamily="34" charset="0"/>
                <a:cs typeface="Arial" panose="020B0604020202020204" pitchFamily="34" charset="0"/>
              </a:rPr>
              <a:t>Лучшие игрушки и игры</a:t>
            </a:r>
          </a:p>
          <a:p>
            <a:pPr marL="715963" indent="0" algn="just">
              <a:lnSpc>
                <a:spcPct val="150000"/>
              </a:lnSpc>
              <a:buNone/>
            </a:pPr>
            <a:r>
              <a:rPr lang="ru-RU" sz="800" dirty="0">
                <a:latin typeface="Arial" panose="020B0604020202020204" pitchFamily="34" charset="0"/>
                <a:cs typeface="Arial" panose="020B0604020202020204" pitchFamily="34" charset="0"/>
              </a:rPr>
              <a:t>Лучшие учебные оборудование и средства обучения</a:t>
            </a:r>
          </a:p>
          <a:p>
            <a:pPr marL="715963" indent="0" algn="just">
              <a:lnSpc>
                <a:spcPct val="150000"/>
              </a:lnSpc>
              <a:buNone/>
            </a:pPr>
            <a:r>
              <a:rPr lang="ru-RU" sz="800" dirty="0">
                <a:latin typeface="Arial" panose="020B0604020202020204" pitchFamily="34" charset="0"/>
                <a:cs typeface="Arial" panose="020B0604020202020204" pitchFamily="34" charset="0"/>
              </a:rPr>
              <a:t>Лучшие товары для хобби и творчества</a:t>
            </a:r>
          </a:p>
          <a:p>
            <a:pPr marL="715963" indent="0" algn="just">
              <a:lnSpc>
                <a:spcPct val="150000"/>
              </a:lnSpc>
              <a:buNone/>
            </a:pPr>
            <a:r>
              <a:rPr lang="ru-RU" sz="800" dirty="0">
                <a:latin typeface="Arial" panose="020B0604020202020204" pitchFamily="34" charset="0"/>
                <a:cs typeface="Arial" panose="020B0604020202020204" pitchFamily="34" charset="0"/>
              </a:rPr>
              <a:t>Лучшая лицензионная продукция</a:t>
            </a:r>
          </a:p>
          <a:p>
            <a:pPr marL="715963" indent="0" algn="just">
              <a:lnSpc>
                <a:spcPct val="150000"/>
              </a:lnSpc>
              <a:buNone/>
            </a:pPr>
            <a:r>
              <a:rPr lang="ru-RU" sz="800" dirty="0">
                <a:latin typeface="Arial" panose="020B0604020202020204" pitchFamily="34" charset="0"/>
                <a:cs typeface="Arial" panose="020B0604020202020204" pitchFamily="34" charset="0"/>
              </a:rPr>
              <a:t>Лучшие товары для малышей</a:t>
            </a:r>
          </a:p>
          <a:p>
            <a:pPr marL="715963" indent="0" algn="just">
              <a:lnSpc>
                <a:spcPct val="150000"/>
              </a:lnSpc>
              <a:buNone/>
            </a:pPr>
            <a:r>
              <a:rPr lang="ru-RU" sz="800" dirty="0">
                <a:latin typeface="Arial" panose="020B0604020202020204" pitchFamily="34" charset="0"/>
                <a:cs typeface="Arial" panose="020B0604020202020204" pitchFamily="34" charset="0"/>
              </a:rPr>
              <a:t>Лучшая косметика и средства гигиены</a:t>
            </a:r>
          </a:p>
          <a:p>
            <a:pPr marL="715963" indent="0" algn="just">
              <a:lnSpc>
                <a:spcPct val="150000"/>
              </a:lnSpc>
              <a:buNone/>
            </a:pPr>
            <a:r>
              <a:rPr lang="ru-RU" sz="800" dirty="0">
                <a:latin typeface="Arial" panose="020B0604020202020204" pitchFamily="34" charset="0"/>
                <a:cs typeface="Arial" panose="020B0604020202020204" pitchFamily="34" charset="0"/>
              </a:rPr>
              <a:t>Лучшие товары для материнства</a:t>
            </a:r>
          </a:p>
          <a:p>
            <a:pPr marL="715963" indent="0" algn="just">
              <a:lnSpc>
                <a:spcPct val="150000"/>
              </a:lnSpc>
              <a:buNone/>
            </a:pPr>
            <a:r>
              <a:rPr lang="ru-RU" sz="800" dirty="0">
                <a:latin typeface="Arial" panose="020B0604020202020204" pitchFamily="34" charset="0"/>
                <a:cs typeface="Arial" panose="020B0604020202020204" pitchFamily="34" charset="0"/>
              </a:rPr>
              <a:t>Лучшие транспортные средства и аксессуары</a:t>
            </a:r>
          </a:p>
          <a:p>
            <a:pPr marL="715963" indent="0" algn="just">
              <a:lnSpc>
                <a:spcPct val="150000"/>
              </a:lnSpc>
              <a:buNone/>
            </a:pPr>
            <a:r>
              <a:rPr lang="ru-RU" sz="800" dirty="0">
                <a:latin typeface="Arial" panose="020B0604020202020204" pitchFamily="34" charset="0"/>
                <a:cs typeface="Arial" panose="020B0604020202020204" pitchFamily="34" charset="0"/>
              </a:rPr>
              <a:t>Лучшее спортивное оборудование и активный отдых</a:t>
            </a:r>
          </a:p>
          <a:p>
            <a:pPr marL="715963" indent="0" algn="just">
              <a:lnSpc>
                <a:spcPct val="150000"/>
              </a:lnSpc>
              <a:buNone/>
            </a:pPr>
            <a:r>
              <a:rPr lang="ru-RU" sz="800" dirty="0">
                <a:latin typeface="Arial" panose="020B0604020202020204" pitchFamily="34" charset="0"/>
                <a:cs typeface="Arial" panose="020B0604020202020204" pitchFamily="34" charset="0"/>
              </a:rPr>
              <a:t>Лучшая мебель (в </a:t>
            </a:r>
            <a:r>
              <a:rPr lang="ru-RU" sz="800" dirty="0" err="1">
                <a:latin typeface="Arial" panose="020B0604020202020204" pitchFamily="34" charset="0"/>
                <a:cs typeface="Arial" panose="020B0604020202020204" pitchFamily="34" charset="0"/>
              </a:rPr>
              <a:t>т.ч</a:t>
            </a:r>
            <a:r>
              <a:rPr lang="ru-RU" sz="800" dirty="0">
                <a:latin typeface="Arial" panose="020B0604020202020204" pitchFamily="34" charset="0"/>
                <a:cs typeface="Arial" panose="020B0604020202020204" pitchFamily="34" charset="0"/>
              </a:rPr>
              <a:t>. коллекции)</a:t>
            </a:r>
          </a:p>
          <a:p>
            <a:pPr marL="715963" indent="0" algn="just">
              <a:lnSpc>
                <a:spcPct val="150000"/>
              </a:lnSpc>
              <a:buNone/>
            </a:pPr>
            <a:r>
              <a:rPr lang="ru-RU" sz="800" dirty="0">
                <a:latin typeface="Arial" panose="020B0604020202020204" pitchFamily="34" charset="0"/>
                <a:cs typeface="Arial" panose="020B0604020202020204" pitchFamily="34" charset="0"/>
              </a:rPr>
              <a:t>Лучшая одежда (в </a:t>
            </a:r>
            <a:r>
              <a:rPr lang="ru-RU" sz="800" dirty="0" err="1">
                <a:latin typeface="Arial" panose="020B0604020202020204" pitchFamily="34" charset="0"/>
                <a:cs typeface="Arial" panose="020B0604020202020204" pitchFamily="34" charset="0"/>
              </a:rPr>
              <a:t>т.ч</a:t>
            </a:r>
            <a:r>
              <a:rPr lang="ru-RU" sz="800" dirty="0">
                <a:latin typeface="Arial" panose="020B0604020202020204" pitchFamily="34" charset="0"/>
                <a:cs typeface="Arial" panose="020B0604020202020204" pitchFamily="34" charset="0"/>
              </a:rPr>
              <a:t>. коллекции) </a:t>
            </a:r>
          </a:p>
          <a:p>
            <a:pPr marL="715963" indent="0" algn="just">
              <a:lnSpc>
                <a:spcPct val="150000"/>
              </a:lnSpc>
              <a:buNone/>
            </a:pPr>
            <a:r>
              <a:rPr lang="ru-RU" sz="800" dirty="0">
                <a:latin typeface="Arial" panose="020B0604020202020204" pitchFamily="34" charset="0"/>
                <a:cs typeface="Arial" panose="020B0604020202020204" pitchFamily="34" charset="0"/>
              </a:rPr>
              <a:t>Лучшая школьная форма (в </a:t>
            </a:r>
            <a:r>
              <a:rPr lang="ru-RU" sz="800" dirty="0" err="1">
                <a:latin typeface="Arial" panose="020B0604020202020204" pitchFamily="34" charset="0"/>
                <a:cs typeface="Arial" panose="020B0604020202020204" pitchFamily="34" charset="0"/>
              </a:rPr>
              <a:t>т.ч</a:t>
            </a:r>
            <a:r>
              <a:rPr lang="ru-RU" sz="800" dirty="0">
                <a:latin typeface="Arial" panose="020B0604020202020204" pitchFamily="34" charset="0"/>
                <a:cs typeface="Arial" panose="020B0604020202020204" pitchFamily="34" charset="0"/>
              </a:rPr>
              <a:t>. коллекции)</a:t>
            </a:r>
          </a:p>
          <a:p>
            <a:pPr marL="715963" indent="0" algn="just">
              <a:lnSpc>
                <a:spcPct val="150000"/>
              </a:lnSpc>
              <a:buNone/>
            </a:pPr>
            <a:r>
              <a:rPr lang="ru-RU" sz="800" dirty="0">
                <a:latin typeface="Arial" panose="020B0604020202020204" pitchFamily="34" charset="0"/>
                <a:cs typeface="Arial" panose="020B0604020202020204" pitchFamily="34" charset="0"/>
              </a:rPr>
              <a:t>Лучшая обувь (в </a:t>
            </a:r>
            <a:r>
              <a:rPr lang="ru-RU" sz="800" dirty="0" err="1">
                <a:latin typeface="Arial" panose="020B0604020202020204" pitchFamily="34" charset="0"/>
                <a:cs typeface="Arial" panose="020B0604020202020204" pitchFamily="34" charset="0"/>
              </a:rPr>
              <a:t>т.ч</a:t>
            </a:r>
            <a:r>
              <a:rPr lang="ru-RU" sz="800" dirty="0">
                <a:latin typeface="Arial" panose="020B0604020202020204" pitchFamily="34" charset="0"/>
                <a:cs typeface="Arial" panose="020B0604020202020204" pitchFamily="34" charset="0"/>
              </a:rPr>
              <a:t>. коллекции)</a:t>
            </a:r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15963" indent="0" algn="just">
              <a:lnSpc>
                <a:spcPct val="150000"/>
              </a:lnSpc>
              <a:buNone/>
            </a:pPr>
            <a:r>
              <a:rPr lang="ru-RU" sz="800" dirty="0">
                <a:latin typeface="Arial" panose="020B0604020202020204" pitchFamily="34" charset="0"/>
                <a:cs typeface="Arial" panose="020B0604020202020204" pitchFamily="34" charset="0"/>
              </a:rPr>
              <a:t>Лучшее </a:t>
            </a:r>
            <a:r>
              <a:rPr lang="ru-RU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питание</a:t>
            </a:r>
          </a:p>
          <a:p>
            <a:pPr marL="715963" indent="0" algn="just">
              <a:lnSpc>
                <a:spcPct val="150000"/>
              </a:lnSpc>
              <a:buNone/>
            </a:pPr>
            <a:r>
              <a:rPr lang="ru-RU" sz="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ПОДСТРОЧНИК УДАЛИТЬ ПОСЛЕ ВЫБОРА</a:t>
            </a:r>
            <a:endParaRPr lang="en-US" sz="80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800" dirty="0"/>
          </a:p>
        </p:txBody>
      </p:sp>
    </p:spTree>
    <p:extLst>
      <p:ext uri="{BB962C8B-B14F-4D97-AF65-F5344CB8AC3E}">
        <p14:creationId xmlns:p14="http://schemas.microsoft.com/office/powerpoint/2010/main" val="15604365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>
            <a:extLst>
              <a:ext uri="{FF2B5EF4-FFF2-40B4-BE49-F238E27FC236}">
                <a16:creationId xmlns:a16="http://schemas.microsoft.com/office/drawing/2014/main" xmlns="" id="{DF3959E4-F44B-422B-8F8E-3EE26395D90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2755532"/>
            <a:ext cx="2808312" cy="2808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1835696" y="1988840"/>
            <a:ext cx="6840760" cy="4464496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4013" indent="-265113">
              <a:spcBef>
                <a:spcPts val="3200"/>
              </a:spcBef>
              <a:buNone/>
            </a:pPr>
            <a:r>
              <a:rPr lang="ru-RU" sz="1600" dirty="0" smtClean="0">
                <a:solidFill>
                  <a:schemeClr val="bg2">
                    <a:lumMod val="25000"/>
                  </a:schemeClr>
                </a:solidFill>
              </a:rPr>
              <a:t>Кратко представьте свой продукт:</a:t>
            </a:r>
          </a:p>
          <a:p>
            <a:pPr marL="88900" lvl="1" indent="0">
              <a:spcBef>
                <a:spcPts val="3200"/>
              </a:spcBef>
              <a:buNone/>
            </a:pPr>
            <a:r>
              <a:rPr lang="ru-RU" sz="1600" dirty="0" smtClean="0">
                <a:solidFill>
                  <a:schemeClr val="bg2">
                    <a:lumMod val="25000"/>
                  </a:schemeClr>
                </a:solidFill>
              </a:rPr>
              <a:t>- описание, из чего выполнен; </a:t>
            </a:r>
          </a:p>
          <a:p>
            <a:pPr marL="354013" lvl="1" indent="-265113">
              <a:spcBef>
                <a:spcPts val="3200"/>
              </a:spcBef>
              <a:buNone/>
            </a:pPr>
            <a:r>
              <a:rPr lang="ru-RU" sz="1600" dirty="0" smtClean="0">
                <a:solidFill>
                  <a:schemeClr val="bg2">
                    <a:lumMod val="25000"/>
                  </a:schemeClr>
                </a:solidFill>
              </a:rPr>
              <a:t>- для чего предназначен;</a:t>
            </a:r>
          </a:p>
          <a:p>
            <a:pPr marL="354013" lvl="1" indent="-265113">
              <a:spcBef>
                <a:spcPts val="3200"/>
              </a:spcBef>
              <a:buNone/>
            </a:pPr>
            <a:r>
              <a:rPr lang="ru-RU" sz="1600" dirty="0" smtClean="0">
                <a:solidFill>
                  <a:schemeClr val="bg2">
                    <a:lumMod val="25000"/>
                  </a:schemeClr>
                </a:solidFill>
              </a:rPr>
              <a:t>  Для кого предназначен  </a:t>
            </a:r>
          </a:p>
          <a:p>
            <a:pPr marL="88900" lvl="1" indent="0">
              <a:spcBef>
                <a:spcPts val="3200"/>
              </a:spcBef>
              <a:buNone/>
            </a:pPr>
            <a:r>
              <a:rPr lang="ru-RU" sz="1600" dirty="0" smtClean="0">
                <a:solidFill>
                  <a:schemeClr val="bg2">
                    <a:lumMod val="25000"/>
                  </a:schemeClr>
                </a:solidFill>
              </a:rPr>
              <a:t>- возрастная категория детей</a:t>
            </a:r>
          </a:p>
          <a:p>
            <a:pPr marL="88900" lvl="1" indent="0">
              <a:spcBef>
                <a:spcPts val="3200"/>
              </a:spcBef>
              <a:buNone/>
            </a:pPr>
            <a:r>
              <a:rPr lang="ru-RU" sz="1600" dirty="0" smtClean="0">
                <a:solidFill>
                  <a:schemeClr val="bg2">
                    <a:lumMod val="25000"/>
                  </a:schemeClr>
                </a:solidFill>
              </a:rPr>
              <a:t>- фотография продукта.</a:t>
            </a:r>
          </a:p>
        </p:txBody>
      </p:sp>
      <p:sp>
        <p:nvSpPr>
          <p:cNvPr id="2" name="Заголовок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Rectangle 1"/>
          <p:cNvSpPr txBox="1">
            <a:spLocks noChangeArrowheads="1"/>
          </p:cNvSpPr>
          <p:nvPr/>
        </p:nvSpPr>
        <p:spPr>
          <a:xfrm>
            <a:off x="1612949" y="188640"/>
            <a:ext cx="5479331" cy="18618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defTabSz="390525"/>
            <a:r>
              <a:rPr lang="ru-RU" sz="3200" dirty="0" smtClean="0">
                <a:solidFill>
                  <a:schemeClr val="accent6">
                    <a:lumMod val="75000"/>
                  </a:schemeClr>
                </a:solidFill>
              </a:rPr>
              <a:t>ВИЗИТНАЯ КАРТОЧКА</a:t>
            </a:r>
            <a:endParaRPr lang="ru-RU" sz="32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Ф.И.О. заявителя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71E65-1972-4A9B-8289-80D2514436D2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45576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0">
            <a:extLst>
              <a:ext uri="{FF2B5EF4-FFF2-40B4-BE49-F238E27FC236}">
                <a16:creationId xmlns:a16="http://schemas.microsoft.com/office/drawing/2014/main" xmlns="" id="{DF3959E4-F44B-422B-8F8E-3EE26395D90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Rectangle 1"/>
          <p:cNvSpPr txBox="1">
            <a:spLocks noChangeArrowheads="1"/>
          </p:cNvSpPr>
          <p:nvPr/>
        </p:nvSpPr>
        <p:spPr>
          <a:xfrm>
            <a:off x="1612949" y="199008"/>
            <a:ext cx="5479331" cy="18618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defTabSz="390525"/>
            <a:r>
              <a:rPr lang="ru-RU" sz="3200" dirty="0" smtClean="0">
                <a:solidFill>
                  <a:schemeClr val="accent6">
                    <a:lumMod val="75000"/>
                  </a:schemeClr>
                </a:solidFill>
              </a:rPr>
              <a:t>КАЧЕСТВО</a:t>
            </a:r>
            <a:endParaRPr lang="ru-RU" sz="32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1259632" y="1628800"/>
            <a:ext cx="6840760" cy="2304256"/>
          </a:xfrm>
          <a:prstGeom prst="rect">
            <a:avLst/>
          </a:prstGeom>
        </p:spPr>
        <p:txBody>
          <a:bodyPr lIns="0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39738" indent="0">
              <a:buNone/>
            </a:pP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       </a:t>
            </a:r>
            <a:r>
              <a:rPr lang="ru-RU" sz="2000" dirty="0">
                <a:solidFill>
                  <a:schemeClr val="bg2">
                    <a:lumMod val="25000"/>
                  </a:schemeClr>
                </a:solidFill>
              </a:rPr>
              <a:t>На этом слайде опишите основные потребительские качественные характеристики представленного на номинацию продукта, а именно:</a:t>
            </a:r>
          </a:p>
          <a:p>
            <a:pPr marL="439738" lvl="1" indent="0">
              <a:buNone/>
            </a:pP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- эстетичность </a:t>
            </a:r>
            <a:r>
              <a:rPr lang="ru-RU" sz="2000" dirty="0">
                <a:solidFill>
                  <a:schemeClr val="bg2">
                    <a:lumMod val="25000"/>
                  </a:schemeClr>
                </a:solidFill>
              </a:rPr>
              <a:t>и привлекательность для </a:t>
            </a: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детей,</a:t>
            </a:r>
            <a:endParaRPr lang="ru-RU" sz="2000" dirty="0">
              <a:solidFill>
                <a:schemeClr val="bg2">
                  <a:lumMod val="25000"/>
                </a:schemeClr>
              </a:solidFill>
            </a:endParaRPr>
          </a:p>
          <a:p>
            <a:pPr marL="439738" lvl="1" indent="0">
              <a:buNone/>
            </a:pP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- вариативность,</a:t>
            </a:r>
            <a:endParaRPr lang="ru-RU" sz="2000" dirty="0">
              <a:solidFill>
                <a:schemeClr val="bg2">
                  <a:lumMod val="25000"/>
                </a:schemeClr>
              </a:solidFill>
            </a:endParaRPr>
          </a:p>
          <a:p>
            <a:pPr marL="439738" lvl="1" indent="0">
              <a:buNone/>
            </a:pP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- </a:t>
            </a:r>
            <a:r>
              <a:rPr lang="ru-RU" sz="2000" dirty="0">
                <a:solidFill>
                  <a:schemeClr val="bg2">
                    <a:lumMod val="25000"/>
                  </a:schemeClr>
                </a:solidFill>
              </a:rPr>
              <a:t>р</a:t>
            </a: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азвивающий потенциал.</a:t>
            </a:r>
            <a:endParaRPr lang="ru-RU" sz="20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Ф.И.О. заявителя</a:t>
            </a:r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71E65-1972-4A9B-8289-80D2514436D2}" type="slidenum">
              <a:rPr lang="ru-RU" smtClean="0"/>
              <a:t>3</a:t>
            </a:fld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1763689" y="4077072"/>
            <a:ext cx="5112568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</a:rPr>
              <a:t>ДИЗАЙН </a:t>
            </a:r>
            <a:r>
              <a:rPr lang="ru-RU" sz="2800" dirty="0">
                <a:solidFill>
                  <a:schemeClr val="accent6">
                    <a:lumMod val="75000"/>
                  </a:schemeClr>
                </a:solidFill>
              </a:rPr>
              <a:t>И </a:t>
            </a:r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</a:rPr>
              <a:t>УПАКОВКА</a:t>
            </a:r>
          </a:p>
          <a:p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Расскажите о привлекающих особенностях упаковки, материалов использования и маркетинговых находках в упаковке</a:t>
            </a:r>
          </a:p>
          <a:p>
            <a:endParaRPr lang="ru-RU" sz="1200" dirty="0">
              <a:solidFill>
                <a:schemeClr val="bg2">
                  <a:lumMod val="25000"/>
                </a:schemeClr>
              </a:solidFill>
            </a:endParaRPr>
          </a:p>
          <a:p>
            <a:endParaRPr lang="ru-RU" sz="12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0" name="Куб 9"/>
          <p:cNvSpPr/>
          <p:nvPr/>
        </p:nvSpPr>
        <p:spPr>
          <a:xfrm>
            <a:off x="7020272" y="4653136"/>
            <a:ext cx="1891195" cy="1609150"/>
          </a:xfrm>
          <a:prstGeom prst="cube">
            <a:avLst>
              <a:gd name="adj" fmla="val 3771"/>
            </a:avLst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Фото упаковки</a:t>
            </a:r>
            <a:endParaRPr lang="ru-RU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562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>
            <a:extLst>
              <a:ext uri="{FF2B5EF4-FFF2-40B4-BE49-F238E27FC236}">
                <a16:creationId xmlns:a16="http://schemas.microsoft.com/office/drawing/2014/main" xmlns="" id="{DF3959E4-F44B-422B-8F8E-3EE26395D90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Rectangle 1"/>
          <p:cNvSpPr txBox="1">
            <a:spLocks noChangeArrowheads="1"/>
          </p:cNvSpPr>
          <p:nvPr/>
        </p:nvSpPr>
        <p:spPr>
          <a:xfrm>
            <a:off x="1612949" y="199008"/>
            <a:ext cx="5479331" cy="18618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defTabSz="390525"/>
            <a:r>
              <a:rPr lang="ru-RU" sz="3200" dirty="0" smtClean="0">
                <a:solidFill>
                  <a:schemeClr val="accent6">
                    <a:lumMod val="75000"/>
                  </a:schemeClr>
                </a:solidFill>
              </a:rPr>
              <a:t>БЕЗОПАСНОСТЬ</a:t>
            </a:r>
            <a:endParaRPr lang="ru-RU" sz="32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1259632" y="1700808"/>
            <a:ext cx="6840760" cy="3600400"/>
          </a:xfrm>
          <a:prstGeom prst="rect">
            <a:avLst/>
          </a:prstGeom>
        </p:spPr>
        <p:txBody>
          <a:bodyPr lIns="0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44500" indent="0" defTabSz="542925">
              <a:spcBef>
                <a:spcPts val="3900"/>
              </a:spcBef>
              <a:buNone/>
            </a:pP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       На этом слайде укажите достоинства продукта в плане безопасности. Это могут быть:</a:t>
            </a:r>
          </a:p>
          <a:p>
            <a:pPr marL="444500" indent="0" defTabSz="542925">
              <a:spcBef>
                <a:spcPts val="3900"/>
              </a:spcBef>
              <a:buNone/>
            </a:pP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- используемые материалы и их состав;</a:t>
            </a:r>
          </a:p>
          <a:p>
            <a:pPr marL="787400" lvl="1" indent="-342900" defTabSz="542925">
              <a:spcBef>
                <a:spcPts val="3900"/>
              </a:spcBef>
              <a:buFontTx/>
              <a:buChar char="-"/>
            </a:pP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соответствие стандартам безопасности или их превышение;</a:t>
            </a:r>
          </a:p>
          <a:p>
            <a:pPr marL="787400" lvl="1" indent="-342900" defTabSz="542925">
              <a:spcBef>
                <a:spcPts val="3900"/>
              </a:spcBef>
              <a:buFontTx/>
              <a:buChar char="-"/>
            </a:pP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- соответствие возрасту детей функциональность и эргономика продукта;</a:t>
            </a:r>
          </a:p>
          <a:p>
            <a:pPr marL="444500" lvl="1" indent="0" defTabSz="542925">
              <a:spcBef>
                <a:spcPts val="3900"/>
              </a:spcBef>
              <a:buNone/>
            </a:pP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- социально-психологическая безопасность (отсутствие агрессивных и отрицательных образов, смыслов и т.п.); </a:t>
            </a:r>
            <a:endParaRPr lang="ru-RU" sz="20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Ф.И.О. заявителя</a:t>
            </a:r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71E65-1972-4A9B-8289-80D2514436D2}" type="slidenum">
              <a:rPr lang="ru-RU" smtClean="0"/>
              <a:t>4</a:t>
            </a:fld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691680" y="2636912"/>
            <a:ext cx="61926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404586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>
            <a:extLst>
              <a:ext uri="{FF2B5EF4-FFF2-40B4-BE49-F238E27FC236}">
                <a16:creationId xmlns:a16="http://schemas.microsoft.com/office/drawing/2014/main" xmlns="" id="{DF3959E4-F44B-422B-8F8E-3EE26395D90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Rectangle 1"/>
          <p:cNvSpPr txBox="1">
            <a:spLocks noChangeArrowheads="1"/>
          </p:cNvSpPr>
          <p:nvPr/>
        </p:nvSpPr>
        <p:spPr>
          <a:xfrm>
            <a:off x="1612949" y="199008"/>
            <a:ext cx="5479331" cy="18618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defTabSz="390525"/>
            <a:r>
              <a:rPr lang="ru-RU" sz="3200" dirty="0" smtClean="0">
                <a:solidFill>
                  <a:schemeClr val="accent6">
                    <a:lumMod val="75000"/>
                  </a:schemeClr>
                </a:solidFill>
              </a:rPr>
              <a:t>НОВАЦИИ</a:t>
            </a:r>
            <a:endParaRPr lang="ru-RU" sz="32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1259632" y="2204864"/>
            <a:ext cx="6840760" cy="3600400"/>
          </a:xfrm>
          <a:prstGeom prst="rect">
            <a:avLst/>
          </a:prstGeom>
        </p:spPr>
        <p:txBody>
          <a:bodyPr lIns="0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39738" indent="0">
              <a:buNone/>
            </a:pP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       </a:t>
            </a:r>
            <a:r>
              <a:rPr lang="ru-RU" sz="2000" dirty="0">
                <a:solidFill>
                  <a:schemeClr val="bg2">
                    <a:lumMod val="25000"/>
                  </a:schemeClr>
                </a:solidFill>
              </a:rPr>
              <a:t>Опишите новизну представляемой на номинацию продукции. Это могут быть:</a:t>
            </a:r>
          </a:p>
          <a:p>
            <a:pPr marL="439738" lvl="1" indent="0">
              <a:buNone/>
            </a:pPr>
            <a:r>
              <a:rPr lang="ru-RU" sz="2000" dirty="0">
                <a:solidFill>
                  <a:schemeClr val="bg2">
                    <a:lumMod val="25000"/>
                  </a:schemeClr>
                </a:solidFill>
              </a:rPr>
              <a:t>Научно-техническая новизна/разработка</a:t>
            </a:r>
          </a:p>
          <a:p>
            <a:pPr marL="439738" lvl="1" indent="0">
              <a:buNone/>
            </a:pPr>
            <a:r>
              <a:rPr lang="ru-RU" sz="2000" dirty="0">
                <a:solidFill>
                  <a:schemeClr val="bg2">
                    <a:lumMod val="25000"/>
                  </a:schemeClr>
                </a:solidFill>
              </a:rPr>
              <a:t>Дизайн</a:t>
            </a:r>
          </a:p>
          <a:p>
            <a:pPr marL="439738" lvl="1" indent="0">
              <a:buNone/>
            </a:pPr>
            <a:r>
              <a:rPr lang="ru-RU" sz="2000" dirty="0">
                <a:solidFill>
                  <a:schemeClr val="bg2">
                    <a:lumMod val="25000"/>
                  </a:schemeClr>
                </a:solidFill>
              </a:rPr>
              <a:t>Используемая конструкция и материалы</a:t>
            </a:r>
          </a:p>
          <a:p>
            <a:pPr marL="439738" lvl="1" indent="0">
              <a:buNone/>
            </a:pPr>
            <a:r>
              <a:rPr lang="ru-RU" sz="2000" dirty="0">
                <a:solidFill>
                  <a:schemeClr val="bg2">
                    <a:lumMod val="25000"/>
                  </a:schemeClr>
                </a:solidFill>
              </a:rPr>
              <a:t>Процесс и способы использования </a:t>
            </a:r>
          </a:p>
          <a:p>
            <a:pPr marL="439738" indent="0">
              <a:buNone/>
            </a:pPr>
            <a:endParaRPr lang="ru-RU" sz="20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Ф.И.О. заявителя</a:t>
            </a:r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71E65-1972-4A9B-8289-80D2514436D2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78908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>
            <a:extLst>
              <a:ext uri="{FF2B5EF4-FFF2-40B4-BE49-F238E27FC236}">
                <a16:creationId xmlns:a16="http://schemas.microsoft.com/office/drawing/2014/main" xmlns="" id="{DF3959E4-F44B-422B-8F8E-3EE26395D90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Rectangle 1"/>
          <p:cNvSpPr txBox="1">
            <a:spLocks noChangeArrowheads="1"/>
          </p:cNvSpPr>
          <p:nvPr/>
        </p:nvSpPr>
        <p:spPr>
          <a:xfrm>
            <a:off x="1612949" y="199008"/>
            <a:ext cx="5479331" cy="18618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defTabSz="390525"/>
            <a:r>
              <a:rPr lang="ru-RU" sz="3200" dirty="0" smtClean="0">
                <a:solidFill>
                  <a:schemeClr val="accent6">
                    <a:lumMod val="75000"/>
                  </a:schemeClr>
                </a:solidFill>
              </a:rPr>
              <a:t>ПРИЗНАНИЕ УСПЕХА</a:t>
            </a:r>
            <a:endParaRPr lang="ru-RU" sz="32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1259632" y="2204864"/>
            <a:ext cx="6840760" cy="3600400"/>
          </a:xfrm>
          <a:prstGeom prst="rect">
            <a:avLst/>
          </a:prstGeom>
        </p:spPr>
        <p:txBody>
          <a:bodyPr lIns="0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44500" indent="0">
              <a:buNone/>
            </a:pP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       </a:t>
            </a:r>
            <a:r>
              <a:rPr lang="ru-RU" sz="2000" dirty="0">
                <a:solidFill>
                  <a:schemeClr val="bg2">
                    <a:lumMod val="25000"/>
                  </a:schemeClr>
                </a:solidFill>
              </a:rPr>
              <a:t>Укажите все имеющиеся достижения представляемой </a:t>
            </a: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компании/проекта</a:t>
            </a:r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</a:rPr>
              <a:t>/</a:t>
            </a: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товара </a:t>
            </a:r>
            <a:r>
              <a:rPr lang="ru-RU" sz="2000" dirty="0">
                <a:solidFill>
                  <a:schemeClr val="bg2">
                    <a:lumMod val="25000"/>
                  </a:schemeClr>
                </a:solidFill>
              </a:rPr>
              <a:t>на рынке. Это могут быть:</a:t>
            </a:r>
          </a:p>
          <a:p>
            <a:pPr marL="457200" lvl="1" indent="0">
              <a:buNone/>
            </a:pP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- популярность </a:t>
            </a:r>
            <a:r>
              <a:rPr lang="ru-RU" sz="2000" dirty="0">
                <a:solidFill>
                  <a:schemeClr val="bg2">
                    <a:lumMod val="25000"/>
                  </a:schemeClr>
                </a:solidFill>
              </a:rPr>
              <a:t>у аудитории детей и </a:t>
            </a: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родителей;</a:t>
            </a:r>
            <a:endParaRPr lang="ru-RU" sz="2000" dirty="0">
              <a:solidFill>
                <a:schemeClr val="bg2">
                  <a:lumMod val="25000"/>
                </a:schemeClr>
              </a:solidFill>
            </a:endParaRPr>
          </a:p>
          <a:p>
            <a:pPr marL="457200" lvl="1" indent="0">
              <a:buNone/>
            </a:pP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- распространение </a:t>
            </a:r>
            <a:r>
              <a:rPr lang="ru-RU" sz="2000" dirty="0">
                <a:solidFill>
                  <a:schemeClr val="bg2">
                    <a:lumMod val="25000"/>
                  </a:schemeClr>
                </a:solidFill>
              </a:rPr>
              <a:t>в торговых </a:t>
            </a: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сетях;</a:t>
            </a:r>
            <a:endParaRPr lang="ru-RU" sz="2000" dirty="0">
              <a:solidFill>
                <a:schemeClr val="bg2">
                  <a:lumMod val="25000"/>
                </a:schemeClr>
              </a:solidFill>
            </a:endParaRPr>
          </a:p>
          <a:p>
            <a:pPr marL="457200" lvl="1" indent="0">
              <a:buNone/>
            </a:pP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- финансовые </a:t>
            </a:r>
            <a:r>
              <a:rPr lang="ru-RU" sz="2000" dirty="0">
                <a:solidFill>
                  <a:schemeClr val="bg2">
                    <a:lumMod val="25000"/>
                  </a:schemeClr>
                </a:solidFill>
              </a:rPr>
              <a:t>показатели </a:t>
            </a: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продаж;</a:t>
            </a:r>
            <a:endParaRPr lang="ru-RU" sz="2000" dirty="0">
              <a:solidFill>
                <a:schemeClr val="bg2">
                  <a:lumMod val="25000"/>
                </a:schemeClr>
              </a:solidFill>
            </a:endParaRPr>
          </a:p>
          <a:p>
            <a:pPr marL="457200" lvl="1" indent="0">
              <a:buNone/>
            </a:pP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- другие </a:t>
            </a:r>
            <a:r>
              <a:rPr lang="ru-RU" sz="2000" dirty="0">
                <a:solidFill>
                  <a:schemeClr val="bg2">
                    <a:lumMod val="25000"/>
                  </a:schemeClr>
                </a:solidFill>
              </a:rPr>
              <a:t>признаки признания</a:t>
            </a:r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Ф.И.О. заявителя</a:t>
            </a:r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71E65-1972-4A9B-8289-80D2514436D2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66809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>
            <a:extLst>
              <a:ext uri="{FF2B5EF4-FFF2-40B4-BE49-F238E27FC236}">
                <a16:creationId xmlns:a16="http://schemas.microsoft.com/office/drawing/2014/main" xmlns="" id="{DF3959E4-F44B-422B-8F8E-3EE26395D90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Rectangle 1"/>
          <p:cNvSpPr txBox="1">
            <a:spLocks noChangeArrowheads="1"/>
          </p:cNvSpPr>
          <p:nvPr/>
        </p:nvSpPr>
        <p:spPr>
          <a:xfrm>
            <a:off x="1612949" y="199008"/>
            <a:ext cx="5479331" cy="18618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defTabSz="390525"/>
            <a:r>
              <a:rPr lang="ru-RU" sz="3200" dirty="0" smtClean="0">
                <a:solidFill>
                  <a:schemeClr val="accent6">
                    <a:lumMod val="75000"/>
                  </a:schemeClr>
                </a:solidFill>
              </a:rPr>
              <a:t>СОЦИАЛЬНАЯ ЗНАЧИМОСТЬ</a:t>
            </a:r>
            <a:endParaRPr lang="ru-RU" sz="32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1259632" y="2204864"/>
            <a:ext cx="6840760" cy="3600400"/>
          </a:xfrm>
          <a:prstGeom prst="rect">
            <a:avLst/>
          </a:prstGeom>
        </p:spPr>
        <p:txBody>
          <a:bodyPr lIns="0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0">
              <a:buNone/>
            </a:pP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       </a:t>
            </a:r>
            <a:r>
              <a:rPr lang="ru-RU" sz="2000" dirty="0">
                <a:solidFill>
                  <a:schemeClr val="bg2">
                    <a:lumMod val="25000"/>
                  </a:schemeClr>
                </a:solidFill>
              </a:rPr>
              <a:t>Опишите социальное значение компании/проекта, а именно:</a:t>
            </a:r>
          </a:p>
          <a:p>
            <a:pPr marL="457200" lvl="1" indent="0">
              <a:buNone/>
            </a:pP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- улучшение </a:t>
            </a:r>
            <a:r>
              <a:rPr lang="ru-RU" sz="2000" dirty="0">
                <a:solidFill>
                  <a:schemeClr val="bg2">
                    <a:lumMod val="25000"/>
                  </a:schemeClr>
                </a:solidFill>
              </a:rPr>
              <a:t>здоровья </a:t>
            </a: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детей;</a:t>
            </a:r>
            <a:endParaRPr lang="ru-RU" sz="2000" dirty="0">
              <a:solidFill>
                <a:schemeClr val="bg2">
                  <a:lumMod val="25000"/>
                </a:schemeClr>
              </a:solidFill>
            </a:endParaRPr>
          </a:p>
          <a:p>
            <a:pPr marL="457200" lvl="1" indent="0">
              <a:buNone/>
            </a:pP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- развитие </a:t>
            </a:r>
            <a:r>
              <a:rPr lang="ru-RU" sz="2000" dirty="0">
                <a:solidFill>
                  <a:schemeClr val="bg2">
                    <a:lumMod val="25000"/>
                  </a:schemeClr>
                </a:solidFill>
              </a:rPr>
              <a:t>и </a:t>
            </a: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навыки;</a:t>
            </a:r>
            <a:endParaRPr lang="ru-RU" sz="2000" dirty="0">
              <a:solidFill>
                <a:schemeClr val="bg2">
                  <a:lumMod val="25000"/>
                </a:schemeClr>
              </a:solidFill>
            </a:endParaRPr>
          </a:p>
          <a:p>
            <a:pPr marL="457200" lvl="1" indent="0">
              <a:buNone/>
            </a:pP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- безопасность </a:t>
            </a:r>
            <a:r>
              <a:rPr lang="ru-RU" sz="2000" dirty="0">
                <a:solidFill>
                  <a:schemeClr val="bg2">
                    <a:lumMod val="25000"/>
                  </a:schemeClr>
                </a:solidFill>
              </a:rPr>
              <a:t>и </a:t>
            </a: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забота; </a:t>
            </a:r>
            <a:endParaRPr lang="ru-RU" sz="2000" dirty="0">
              <a:solidFill>
                <a:schemeClr val="bg2">
                  <a:lumMod val="25000"/>
                </a:schemeClr>
              </a:solidFill>
            </a:endParaRPr>
          </a:p>
          <a:p>
            <a:pPr marL="457200" lvl="1" indent="0">
              <a:buNone/>
            </a:pP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- воспитательный фактор.</a:t>
            </a:r>
            <a:endParaRPr lang="ru-RU" sz="20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Ф.И.О. заявителя</a:t>
            </a:r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71E65-1972-4A9B-8289-80D2514436D2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09971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>
            <a:extLst>
              <a:ext uri="{FF2B5EF4-FFF2-40B4-BE49-F238E27FC236}">
                <a16:creationId xmlns:a16="http://schemas.microsoft.com/office/drawing/2014/main" xmlns="" id="{DF3959E4-F44B-422B-8F8E-3EE26395D90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Rectangle 1"/>
          <p:cNvSpPr txBox="1">
            <a:spLocks noChangeArrowheads="1"/>
          </p:cNvSpPr>
          <p:nvPr/>
        </p:nvSpPr>
        <p:spPr>
          <a:xfrm>
            <a:off x="1612949" y="199008"/>
            <a:ext cx="6991499" cy="18618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defTabSz="390525"/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</a:rPr>
              <a:t>ПРЕИМУЩЕСТВА И ОСОБЕННОСТИ</a:t>
            </a:r>
            <a:endParaRPr lang="ru-RU" sz="28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/>
              <a:t>Левушкина И.В.</a:t>
            </a: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71E65-1972-4A9B-8289-80D2514436D2}" type="slidenum">
              <a:rPr lang="ru-RU" smtClean="0"/>
              <a:t>8</a:t>
            </a:fld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043609" y="4077072"/>
            <a:ext cx="7416824" cy="2308324"/>
          </a:xfrm>
          <a:prstGeom prst="rect">
            <a:avLst/>
          </a:prstGeom>
          <a:noFill/>
        </p:spPr>
        <p:txBody>
          <a:bodyPr wrap="square" lIns="0" rtlCol="0">
            <a:noAutofit/>
          </a:bodyPr>
          <a:lstStyle/>
          <a:p>
            <a:endParaRPr lang="ru-RU" dirty="0"/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1259632" y="2204864"/>
            <a:ext cx="6840760" cy="3600400"/>
          </a:xfrm>
          <a:prstGeom prst="rect">
            <a:avLst/>
          </a:prstGeom>
        </p:spPr>
        <p:txBody>
          <a:bodyPr lIns="0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0">
              <a:buNone/>
            </a:pP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       Расскажите о том, что присуще именно вашей услуге</a:t>
            </a:r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</a:rPr>
              <a:t>/</a:t>
            </a: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товару, что отличает ее от других, особенности, которые выделяю ее.</a:t>
            </a:r>
            <a:endParaRPr lang="ru-RU" sz="2000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24378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>
            <a:extLst>
              <a:ext uri="{FF2B5EF4-FFF2-40B4-BE49-F238E27FC236}">
                <a16:creationId xmlns:a16="http://schemas.microsoft.com/office/drawing/2014/main" xmlns="" id="{DF3959E4-F44B-422B-8F8E-3EE26395D90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Rectangle 1"/>
          <p:cNvSpPr txBox="1">
            <a:spLocks noChangeArrowheads="1"/>
          </p:cNvSpPr>
          <p:nvPr/>
        </p:nvSpPr>
        <p:spPr>
          <a:xfrm>
            <a:off x="1612949" y="199008"/>
            <a:ext cx="5479331" cy="18618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defTabSz="390525"/>
            <a:r>
              <a:rPr lang="ru-RU" sz="3200" dirty="0" smtClean="0">
                <a:solidFill>
                  <a:schemeClr val="accent6">
                    <a:lumMod val="75000"/>
                  </a:schemeClr>
                </a:solidFill>
              </a:rPr>
              <a:t>КОНТАКТНАЯ ИНФОРМАЦИЯ</a:t>
            </a:r>
            <a:endParaRPr lang="ru-RU" sz="32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1259632" y="2204864"/>
            <a:ext cx="6840760" cy="3600400"/>
          </a:xfrm>
          <a:prstGeom prst="rect">
            <a:avLst/>
          </a:prstGeom>
        </p:spPr>
        <p:txBody>
          <a:bodyPr lIns="0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0">
              <a:buNone/>
            </a:pP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       </a:t>
            </a:r>
            <a:r>
              <a:rPr lang="ru-RU" sz="2000" dirty="0">
                <a:solidFill>
                  <a:schemeClr val="bg2">
                    <a:lumMod val="25000"/>
                  </a:schemeClr>
                </a:solidFill>
              </a:rPr>
              <a:t>Укажите название номинируемого </a:t>
            </a: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бренда/компании/проекта.</a:t>
            </a:r>
            <a:r>
              <a:rPr lang="ru-RU" sz="2000" dirty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ru-RU" sz="2000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sz="2000" dirty="0">
                <a:solidFill>
                  <a:schemeClr val="bg2">
                    <a:lumMod val="25000"/>
                  </a:schemeClr>
                </a:solidFill>
              </a:rPr>
              <a:t>ФИО </a:t>
            </a: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докладчика.</a:t>
            </a:r>
            <a:r>
              <a:rPr lang="ru-RU" sz="2000" dirty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ru-RU" sz="2000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sz="2000" dirty="0">
                <a:solidFill>
                  <a:schemeClr val="bg2">
                    <a:lumMod val="25000"/>
                  </a:schemeClr>
                </a:solidFill>
              </a:rPr>
              <a:t>Название </a:t>
            </a: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компании.</a:t>
            </a:r>
            <a:r>
              <a:rPr lang="ru-RU" sz="2000" dirty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ru-RU" sz="2000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Способ связи (тел., эл. адрес, сайт компании).</a:t>
            </a:r>
            <a:endParaRPr lang="ru-RU" sz="20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Ф.И.О. заявителя</a:t>
            </a:r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71E65-1972-4A9B-8289-80D2514436D2}" type="slidenum">
              <a:rPr lang="ru-RU" smtClean="0"/>
              <a:t>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6549740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1521</TotalTime>
  <Words>397</Words>
  <Application>Microsoft Office PowerPoint</Application>
  <PresentationFormat>Экран (4:3)</PresentationFormat>
  <Paragraphs>80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2" baseType="lpstr">
      <vt:lpstr>Arial</vt:lpstr>
      <vt:lpstr>Calibri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auser14</dc:creator>
  <cp:lastModifiedBy>auser10</cp:lastModifiedBy>
  <cp:revision>23</cp:revision>
  <dcterms:created xsi:type="dcterms:W3CDTF">2019-07-19T10:10:13Z</dcterms:created>
  <dcterms:modified xsi:type="dcterms:W3CDTF">2020-06-30T11:48:17Z</dcterms:modified>
</cp:coreProperties>
</file>